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8"/>
  </p:notesMasterIdLst>
  <p:handoutMasterIdLst>
    <p:handoutMasterId r:id="rId49"/>
  </p:handoutMasterIdLst>
  <p:sldIdLst>
    <p:sldId id="264" r:id="rId5"/>
    <p:sldId id="269" r:id="rId6"/>
    <p:sldId id="301" r:id="rId7"/>
    <p:sldId id="343" r:id="rId8"/>
    <p:sldId id="342" r:id="rId9"/>
    <p:sldId id="345" r:id="rId10"/>
    <p:sldId id="346" r:id="rId11"/>
    <p:sldId id="347" r:id="rId12"/>
    <p:sldId id="344" r:id="rId13"/>
    <p:sldId id="348" r:id="rId14"/>
    <p:sldId id="349" r:id="rId15"/>
    <p:sldId id="350" r:id="rId16"/>
    <p:sldId id="351" r:id="rId17"/>
    <p:sldId id="352" r:id="rId18"/>
    <p:sldId id="353" r:id="rId19"/>
    <p:sldId id="354" r:id="rId20"/>
    <p:sldId id="355" r:id="rId21"/>
    <p:sldId id="356" r:id="rId22"/>
    <p:sldId id="357" r:id="rId23"/>
    <p:sldId id="358" r:id="rId24"/>
    <p:sldId id="270" r:id="rId25"/>
    <p:sldId id="340" r:id="rId26"/>
    <p:sldId id="359" r:id="rId27"/>
    <p:sldId id="360" r:id="rId28"/>
    <p:sldId id="361" r:id="rId29"/>
    <p:sldId id="362" r:id="rId30"/>
    <p:sldId id="363" r:id="rId31"/>
    <p:sldId id="364" r:id="rId32"/>
    <p:sldId id="365" r:id="rId33"/>
    <p:sldId id="366" r:id="rId34"/>
    <p:sldId id="367" r:id="rId35"/>
    <p:sldId id="368" r:id="rId36"/>
    <p:sldId id="369" r:id="rId37"/>
    <p:sldId id="370" r:id="rId38"/>
    <p:sldId id="371" r:id="rId39"/>
    <p:sldId id="372" r:id="rId40"/>
    <p:sldId id="338" r:id="rId41"/>
    <p:sldId id="341" r:id="rId42"/>
    <p:sldId id="373" r:id="rId43"/>
    <p:sldId id="374" r:id="rId44"/>
    <p:sldId id="375" r:id="rId45"/>
    <p:sldId id="376" r:id="rId46"/>
    <p:sldId id="293" r:id="rId4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 id="2" name="Onderdonk, Natalie" initials="ON" lastIdx="1" clrIdx="1">
    <p:extLst>
      <p:ext uri="{19B8F6BF-5375-455C-9EA6-DF929625EA0E}">
        <p15:presenceInfo xmlns:p15="http://schemas.microsoft.com/office/powerpoint/2012/main" userId="S::Natalie.Onderdonk@cengage.com::794b6c7a-2b12-4b61-8069-5111412068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9255F"/>
    <a:srgbClr val="004A78"/>
    <a:srgbClr val="006298"/>
    <a:srgbClr val="FF6300"/>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EE72E6-7337-4AAF-B29C-867B03DEFCA9}" v="40" dt="2021-07-07T22:21:37.0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322" autoAdjust="0"/>
  </p:normalViewPr>
  <p:slideViewPr>
    <p:cSldViewPr snapToGrid="0">
      <p:cViewPr varScale="1">
        <p:scale>
          <a:sx n="76" d="100"/>
          <a:sy n="76" d="100"/>
        </p:scale>
        <p:origin x="917" y="6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enhouse, Brooke" userId="452988ab-1343-4483-bbbf-06c809cf8e3f" providerId="ADAL" clId="{CFEE72E6-7337-4AAF-B29C-867B03DEFCA9}"/>
    <pc:docChg chg="undo custSel modSld modMainMaster">
      <pc:chgData name="Greenhouse, Brooke" userId="452988ab-1343-4483-bbbf-06c809cf8e3f" providerId="ADAL" clId="{CFEE72E6-7337-4AAF-B29C-867B03DEFCA9}" dt="2021-07-07T22:21:37.055" v="45"/>
      <pc:docMkLst>
        <pc:docMk/>
      </pc:docMkLst>
      <pc:sldChg chg="modSp mod">
        <pc:chgData name="Greenhouse, Brooke" userId="452988ab-1343-4483-bbbf-06c809cf8e3f" providerId="ADAL" clId="{CFEE72E6-7337-4AAF-B29C-867B03DEFCA9}" dt="2021-07-07T22:19:06.366" v="42" actId="20577"/>
        <pc:sldMkLst>
          <pc:docMk/>
          <pc:sldMk cId="1607059438" sldId="264"/>
        </pc:sldMkLst>
        <pc:spChg chg="mod">
          <ac:chgData name="Greenhouse, Brooke" userId="452988ab-1343-4483-bbbf-06c809cf8e3f" providerId="ADAL" clId="{CFEE72E6-7337-4AAF-B29C-867B03DEFCA9}" dt="2021-07-07T22:19:06.366" v="42" actId="20577"/>
          <ac:spMkLst>
            <pc:docMk/>
            <pc:sldMk cId="1607059438" sldId="264"/>
            <ac:spMk id="8" creationId="{00000000-0000-0000-0000-000000000000}"/>
          </ac:spMkLst>
        </pc:spChg>
        <pc:picChg chg="mod">
          <ac:chgData name="Greenhouse, Brooke" userId="452988ab-1343-4483-bbbf-06c809cf8e3f" providerId="ADAL" clId="{CFEE72E6-7337-4AAF-B29C-867B03DEFCA9}" dt="2021-07-06T21:11:41.967" v="0" actId="962"/>
          <ac:picMkLst>
            <pc:docMk/>
            <pc:sldMk cId="1607059438" sldId="264"/>
            <ac:picMk id="3" creationId="{00000000-0000-0000-0000-000000000000}"/>
          </ac:picMkLst>
        </pc:picChg>
      </pc:sldChg>
      <pc:sldChg chg="modSp">
        <pc:chgData name="Greenhouse, Brooke" userId="452988ab-1343-4483-bbbf-06c809cf8e3f" providerId="ADAL" clId="{CFEE72E6-7337-4AAF-B29C-867B03DEFCA9}" dt="2021-07-06T21:12:15.308" v="2" actId="962"/>
        <pc:sldMkLst>
          <pc:docMk/>
          <pc:sldMk cId="4034107502" sldId="343"/>
        </pc:sldMkLst>
        <pc:picChg chg="mod">
          <ac:chgData name="Greenhouse, Brooke" userId="452988ab-1343-4483-bbbf-06c809cf8e3f" providerId="ADAL" clId="{CFEE72E6-7337-4AAF-B29C-867B03DEFCA9}" dt="2021-07-06T21:12:15.308" v="2" actId="962"/>
          <ac:picMkLst>
            <pc:docMk/>
            <pc:sldMk cId="4034107502" sldId="343"/>
            <ac:picMk id="5" creationId="{00000000-0000-0000-0000-000000000000}"/>
          </ac:picMkLst>
        </pc:picChg>
      </pc:sldChg>
      <pc:sldChg chg="addSp delSp modSp mod">
        <pc:chgData name="Greenhouse, Brooke" userId="452988ab-1343-4483-bbbf-06c809cf8e3f" providerId="ADAL" clId="{CFEE72E6-7337-4AAF-B29C-867B03DEFCA9}" dt="2021-07-06T21:12:36.532" v="6" actId="962"/>
        <pc:sldMkLst>
          <pc:docMk/>
          <pc:sldMk cId="3367108307" sldId="345"/>
        </pc:sldMkLst>
        <pc:spChg chg="add del">
          <ac:chgData name="Greenhouse, Brooke" userId="452988ab-1343-4483-bbbf-06c809cf8e3f" providerId="ADAL" clId="{CFEE72E6-7337-4AAF-B29C-867B03DEFCA9}" dt="2021-07-06T21:12:31.994" v="4" actId="22"/>
          <ac:spMkLst>
            <pc:docMk/>
            <pc:sldMk cId="3367108307" sldId="345"/>
            <ac:spMk id="6" creationId="{721072A0-0E83-43B3-BE8C-DF5A4B23C828}"/>
          </ac:spMkLst>
        </pc:spChg>
        <pc:picChg chg="mod">
          <ac:chgData name="Greenhouse, Brooke" userId="452988ab-1343-4483-bbbf-06c809cf8e3f" providerId="ADAL" clId="{CFEE72E6-7337-4AAF-B29C-867B03DEFCA9}" dt="2021-07-06T21:12:36.532" v="6" actId="962"/>
          <ac:picMkLst>
            <pc:docMk/>
            <pc:sldMk cId="3367108307" sldId="345"/>
            <ac:picMk id="5" creationId="{00000000-0000-0000-0000-000000000000}"/>
          </ac:picMkLst>
        </pc:picChg>
      </pc:sldChg>
      <pc:sldChg chg="modSp">
        <pc:chgData name="Greenhouse, Brooke" userId="452988ab-1343-4483-bbbf-06c809cf8e3f" providerId="ADAL" clId="{CFEE72E6-7337-4AAF-B29C-867B03DEFCA9}" dt="2021-07-06T21:12:52.474" v="8" actId="962"/>
        <pc:sldMkLst>
          <pc:docMk/>
          <pc:sldMk cId="2057763058" sldId="346"/>
        </pc:sldMkLst>
        <pc:picChg chg="mod">
          <ac:chgData name="Greenhouse, Brooke" userId="452988ab-1343-4483-bbbf-06c809cf8e3f" providerId="ADAL" clId="{CFEE72E6-7337-4AAF-B29C-867B03DEFCA9}" dt="2021-07-06T21:12:52.474" v="8" actId="962"/>
          <ac:picMkLst>
            <pc:docMk/>
            <pc:sldMk cId="2057763058" sldId="346"/>
            <ac:picMk id="5" creationId="{00000000-0000-0000-0000-000000000000}"/>
          </ac:picMkLst>
        </pc:picChg>
      </pc:sldChg>
      <pc:sldChg chg="modSp">
        <pc:chgData name="Greenhouse, Brooke" userId="452988ab-1343-4483-bbbf-06c809cf8e3f" providerId="ADAL" clId="{CFEE72E6-7337-4AAF-B29C-867B03DEFCA9}" dt="2021-07-06T21:13:12.892" v="16" actId="962"/>
        <pc:sldMkLst>
          <pc:docMk/>
          <pc:sldMk cId="1977759882" sldId="347"/>
        </pc:sldMkLst>
        <pc:picChg chg="mod">
          <ac:chgData name="Greenhouse, Brooke" userId="452988ab-1343-4483-bbbf-06c809cf8e3f" providerId="ADAL" clId="{CFEE72E6-7337-4AAF-B29C-867B03DEFCA9}" dt="2021-07-06T21:13:12.892" v="16" actId="962"/>
          <ac:picMkLst>
            <pc:docMk/>
            <pc:sldMk cId="1977759882" sldId="347"/>
            <ac:picMk id="5" creationId="{00000000-0000-0000-0000-000000000000}"/>
          </ac:picMkLst>
        </pc:picChg>
      </pc:sldChg>
      <pc:sldChg chg="modSp">
        <pc:chgData name="Greenhouse, Brooke" userId="452988ab-1343-4483-bbbf-06c809cf8e3f" providerId="ADAL" clId="{CFEE72E6-7337-4AAF-B29C-867B03DEFCA9}" dt="2021-07-06T21:13:30.537" v="18" actId="962"/>
        <pc:sldMkLst>
          <pc:docMk/>
          <pc:sldMk cId="2581641599" sldId="348"/>
        </pc:sldMkLst>
        <pc:picChg chg="mod">
          <ac:chgData name="Greenhouse, Brooke" userId="452988ab-1343-4483-bbbf-06c809cf8e3f" providerId="ADAL" clId="{CFEE72E6-7337-4AAF-B29C-867B03DEFCA9}" dt="2021-07-06T21:13:30.537" v="18" actId="962"/>
          <ac:picMkLst>
            <pc:docMk/>
            <pc:sldMk cId="2581641599" sldId="348"/>
            <ac:picMk id="5" creationId="{00000000-0000-0000-0000-000000000000}"/>
          </ac:picMkLst>
        </pc:picChg>
      </pc:sldChg>
      <pc:sldChg chg="modSp">
        <pc:chgData name="Greenhouse, Brooke" userId="452988ab-1343-4483-bbbf-06c809cf8e3f" providerId="ADAL" clId="{CFEE72E6-7337-4AAF-B29C-867B03DEFCA9}" dt="2021-07-06T21:13:47.293" v="20" actId="962"/>
        <pc:sldMkLst>
          <pc:docMk/>
          <pc:sldMk cId="795181754" sldId="349"/>
        </pc:sldMkLst>
        <pc:picChg chg="mod">
          <ac:chgData name="Greenhouse, Brooke" userId="452988ab-1343-4483-bbbf-06c809cf8e3f" providerId="ADAL" clId="{CFEE72E6-7337-4AAF-B29C-867B03DEFCA9}" dt="2021-07-06T21:13:47.293" v="20" actId="962"/>
          <ac:picMkLst>
            <pc:docMk/>
            <pc:sldMk cId="795181754" sldId="349"/>
            <ac:picMk id="5" creationId="{00000000-0000-0000-0000-000000000000}"/>
          </ac:picMkLst>
        </pc:picChg>
      </pc:sldChg>
      <pc:sldChg chg="modSp">
        <pc:chgData name="Greenhouse, Brooke" userId="452988ab-1343-4483-bbbf-06c809cf8e3f" providerId="ADAL" clId="{CFEE72E6-7337-4AAF-B29C-867B03DEFCA9}" dt="2021-07-06T21:14:05.534" v="22" actId="962"/>
        <pc:sldMkLst>
          <pc:docMk/>
          <pc:sldMk cId="1539721634" sldId="351"/>
        </pc:sldMkLst>
        <pc:picChg chg="mod">
          <ac:chgData name="Greenhouse, Brooke" userId="452988ab-1343-4483-bbbf-06c809cf8e3f" providerId="ADAL" clId="{CFEE72E6-7337-4AAF-B29C-867B03DEFCA9}" dt="2021-07-06T21:14:05.534" v="22" actId="962"/>
          <ac:picMkLst>
            <pc:docMk/>
            <pc:sldMk cId="1539721634" sldId="351"/>
            <ac:picMk id="5" creationId="{00000000-0000-0000-0000-000000000000}"/>
          </ac:picMkLst>
        </pc:picChg>
      </pc:sldChg>
      <pc:sldChg chg="modSp">
        <pc:chgData name="Greenhouse, Brooke" userId="452988ab-1343-4483-bbbf-06c809cf8e3f" providerId="ADAL" clId="{CFEE72E6-7337-4AAF-B29C-867B03DEFCA9}" dt="2021-07-06T21:14:21.697" v="24" actId="962"/>
        <pc:sldMkLst>
          <pc:docMk/>
          <pc:sldMk cId="1143146944" sldId="352"/>
        </pc:sldMkLst>
        <pc:picChg chg="mod">
          <ac:chgData name="Greenhouse, Brooke" userId="452988ab-1343-4483-bbbf-06c809cf8e3f" providerId="ADAL" clId="{CFEE72E6-7337-4AAF-B29C-867B03DEFCA9}" dt="2021-07-06T21:14:21.697" v="24" actId="962"/>
          <ac:picMkLst>
            <pc:docMk/>
            <pc:sldMk cId="1143146944" sldId="352"/>
            <ac:picMk id="5" creationId="{00000000-0000-0000-0000-000000000000}"/>
          </ac:picMkLst>
        </pc:picChg>
      </pc:sldChg>
      <pc:sldChg chg="modSp">
        <pc:chgData name="Greenhouse, Brooke" userId="452988ab-1343-4483-bbbf-06c809cf8e3f" providerId="ADAL" clId="{CFEE72E6-7337-4AAF-B29C-867B03DEFCA9}" dt="2021-07-06T21:14:35.599" v="26" actId="962"/>
        <pc:sldMkLst>
          <pc:docMk/>
          <pc:sldMk cId="3159839429" sldId="354"/>
        </pc:sldMkLst>
        <pc:picChg chg="mod">
          <ac:chgData name="Greenhouse, Brooke" userId="452988ab-1343-4483-bbbf-06c809cf8e3f" providerId="ADAL" clId="{CFEE72E6-7337-4AAF-B29C-867B03DEFCA9}" dt="2021-07-06T21:14:35.599" v="26" actId="962"/>
          <ac:picMkLst>
            <pc:docMk/>
            <pc:sldMk cId="3159839429" sldId="354"/>
            <ac:picMk id="5" creationId="{00000000-0000-0000-0000-000000000000}"/>
          </ac:picMkLst>
        </pc:picChg>
      </pc:sldChg>
      <pc:sldChg chg="modSp">
        <pc:chgData name="Greenhouse, Brooke" userId="452988ab-1343-4483-bbbf-06c809cf8e3f" providerId="ADAL" clId="{CFEE72E6-7337-4AAF-B29C-867B03DEFCA9}" dt="2021-07-06T21:14:53.167" v="28" actId="962"/>
        <pc:sldMkLst>
          <pc:docMk/>
          <pc:sldMk cId="2173911867" sldId="355"/>
        </pc:sldMkLst>
        <pc:picChg chg="mod">
          <ac:chgData name="Greenhouse, Brooke" userId="452988ab-1343-4483-bbbf-06c809cf8e3f" providerId="ADAL" clId="{CFEE72E6-7337-4AAF-B29C-867B03DEFCA9}" dt="2021-07-06T21:14:53.167" v="28" actId="962"/>
          <ac:picMkLst>
            <pc:docMk/>
            <pc:sldMk cId="2173911867" sldId="355"/>
            <ac:picMk id="5" creationId="{00000000-0000-0000-0000-000000000000}"/>
          </ac:picMkLst>
        </pc:picChg>
      </pc:sldChg>
      <pc:sldChg chg="modSp">
        <pc:chgData name="Greenhouse, Brooke" userId="452988ab-1343-4483-bbbf-06c809cf8e3f" providerId="ADAL" clId="{CFEE72E6-7337-4AAF-B29C-867B03DEFCA9}" dt="2021-07-06T21:15:07.769" v="30" actId="962"/>
        <pc:sldMkLst>
          <pc:docMk/>
          <pc:sldMk cId="3744603598" sldId="361"/>
        </pc:sldMkLst>
        <pc:picChg chg="mod">
          <ac:chgData name="Greenhouse, Brooke" userId="452988ab-1343-4483-bbbf-06c809cf8e3f" providerId="ADAL" clId="{CFEE72E6-7337-4AAF-B29C-867B03DEFCA9}" dt="2021-07-06T21:15:07.769" v="30" actId="962"/>
          <ac:picMkLst>
            <pc:docMk/>
            <pc:sldMk cId="3744603598" sldId="361"/>
            <ac:picMk id="5" creationId="{00000000-0000-0000-0000-000000000000}"/>
          </ac:picMkLst>
        </pc:picChg>
      </pc:sldChg>
      <pc:sldChg chg="modSp">
        <pc:chgData name="Greenhouse, Brooke" userId="452988ab-1343-4483-bbbf-06c809cf8e3f" providerId="ADAL" clId="{CFEE72E6-7337-4AAF-B29C-867B03DEFCA9}" dt="2021-07-06T21:15:20.241" v="32" actId="962"/>
        <pc:sldMkLst>
          <pc:docMk/>
          <pc:sldMk cId="1282392911" sldId="362"/>
        </pc:sldMkLst>
        <pc:picChg chg="mod">
          <ac:chgData name="Greenhouse, Brooke" userId="452988ab-1343-4483-bbbf-06c809cf8e3f" providerId="ADAL" clId="{CFEE72E6-7337-4AAF-B29C-867B03DEFCA9}" dt="2021-07-06T21:15:20.241" v="32" actId="962"/>
          <ac:picMkLst>
            <pc:docMk/>
            <pc:sldMk cId="1282392911" sldId="362"/>
            <ac:picMk id="5" creationId="{00000000-0000-0000-0000-000000000000}"/>
          </ac:picMkLst>
        </pc:picChg>
      </pc:sldChg>
      <pc:sldChg chg="modSp">
        <pc:chgData name="Greenhouse, Brooke" userId="452988ab-1343-4483-bbbf-06c809cf8e3f" providerId="ADAL" clId="{CFEE72E6-7337-4AAF-B29C-867B03DEFCA9}" dt="2021-07-06T21:15:36.199" v="34" actId="962"/>
        <pc:sldMkLst>
          <pc:docMk/>
          <pc:sldMk cId="3211490385" sldId="364"/>
        </pc:sldMkLst>
        <pc:picChg chg="mod">
          <ac:chgData name="Greenhouse, Brooke" userId="452988ab-1343-4483-bbbf-06c809cf8e3f" providerId="ADAL" clId="{CFEE72E6-7337-4AAF-B29C-867B03DEFCA9}" dt="2021-07-06T21:15:36.199" v="34" actId="962"/>
          <ac:picMkLst>
            <pc:docMk/>
            <pc:sldMk cId="3211490385" sldId="364"/>
            <ac:picMk id="5" creationId="{00000000-0000-0000-0000-000000000000}"/>
          </ac:picMkLst>
        </pc:picChg>
      </pc:sldChg>
      <pc:sldChg chg="modSp">
        <pc:chgData name="Greenhouse, Brooke" userId="452988ab-1343-4483-bbbf-06c809cf8e3f" providerId="ADAL" clId="{CFEE72E6-7337-4AAF-B29C-867B03DEFCA9}" dt="2021-07-06T21:15:49.414" v="36" actId="962"/>
        <pc:sldMkLst>
          <pc:docMk/>
          <pc:sldMk cId="1953444908" sldId="365"/>
        </pc:sldMkLst>
        <pc:picChg chg="mod">
          <ac:chgData name="Greenhouse, Brooke" userId="452988ab-1343-4483-bbbf-06c809cf8e3f" providerId="ADAL" clId="{CFEE72E6-7337-4AAF-B29C-867B03DEFCA9}" dt="2021-07-06T21:15:49.414" v="36" actId="962"/>
          <ac:picMkLst>
            <pc:docMk/>
            <pc:sldMk cId="1953444908" sldId="365"/>
            <ac:picMk id="5" creationId="{00000000-0000-0000-0000-000000000000}"/>
          </ac:picMkLst>
        </pc:picChg>
      </pc:sldChg>
      <pc:sldChg chg="modSp">
        <pc:chgData name="Greenhouse, Brooke" userId="452988ab-1343-4483-bbbf-06c809cf8e3f" providerId="ADAL" clId="{CFEE72E6-7337-4AAF-B29C-867B03DEFCA9}" dt="2021-07-06T21:16:04.488" v="38" actId="962"/>
        <pc:sldMkLst>
          <pc:docMk/>
          <pc:sldMk cId="218533428" sldId="369"/>
        </pc:sldMkLst>
        <pc:picChg chg="mod">
          <ac:chgData name="Greenhouse, Brooke" userId="452988ab-1343-4483-bbbf-06c809cf8e3f" providerId="ADAL" clId="{CFEE72E6-7337-4AAF-B29C-867B03DEFCA9}" dt="2021-07-06T21:16:04.488" v="38" actId="962"/>
          <ac:picMkLst>
            <pc:docMk/>
            <pc:sldMk cId="218533428" sldId="369"/>
            <ac:picMk id="5" creationId="{00000000-0000-0000-0000-000000000000}"/>
          </ac:picMkLst>
        </pc:picChg>
      </pc:sldChg>
      <pc:sldChg chg="modSp">
        <pc:chgData name="Greenhouse, Brooke" userId="452988ab-1343-4483-bbbf-06c809cf8e3f" providerId="ADAL" clId="{CFEE72E6-7337-4AAF-B29C-867B03DEFCA9}" dt="2021-07-06T21:16:18.305" v="40" actId="962"/>
        <pc:sldMkLst>
          <pc:docMk/>
          <pc:sldMk cId="1050816218" sldId="370"/>
        </pc:sldMkLst>
        <pc:picChg chg="mod">
          <ac:chgData name="Greenhouse, Brooke" userId="452988ab-1343-4483-bbbf-06c809cf8e3f" providerId="ADAL" clId="{CFEE72E6-7337-4AAF-B29C-867B03DEFCA9}" dt="2021-07-06T21:16:18.305" v="40" actId="962"/>
          <ac:picMkLst>
            <pc:docMk/>
            <pc:sldMk cId="1050816218" sldId="370"/>
            <ac:picMk id="5" creationId="{00000000-0000-0000-0000-000000000000}"/>
          </ac:picMkLst>
        </pc:picChg>
      </pc:sldChg>
      <pc:sldMasterChg chg="modSldLayout">
        <pc:chgData name="Greenhouse, Brooke" userId="452988ab-1343-4483-bbbf-06c809cf8e3f" providerId="ADAL" clId="{CFEE72E6-7337-4AAF-B29C-867B03DEFCA9}" dt="2021-07-07T22:21:37.055" v="45"/>
        <pc:sldMasterMkLst>
          <pc:docMk/>
          <pc:sldMasterMk cId="0" sldId="2147483648"/>
        </pc:sldMasterMkLst>
        <pc:sldLayoutChg chg="modSp">
          <pc:chgData name="Greenhouse, Brooke" userId="452988ab-1343-4483-bbbf-06c809cf8e3f" providerId="ADAL" clId="{CFEE72E6-7337-4AAF-B29C-867B03DEFCA9}" dt="2021-07-07T22:21:37.055" v="45"/>
          <pc:sldLayoutMkLst>
            <pc:docMk/>
            <pc:sldMasterMk cId="0" sldId="2147483648"/>
            <pc:sldLayoutMk cId="915173020" sldId="2147483713"/>
          </pc:sldLayoutMkLst>
          <pc:spChg chg="mod">
            <ac:chgData name="Greenhouse, Brooke" userId="452988ab-1343-4483-bbbf-06c809cf8e3f" providerId="ADAL" clId="{CFEE72E6-7337-4AAF-B29C-867B03DEFCA9}" dt="2021-07-07T22:21:37.055" v="45"/>
            <ac:spMkLst>
              <pc:docMk/>
              <pc:sldMasterMk cId="0" sldId="2147483648"/>
              <pc:sldLayoutMk cId="915173020" sldId="2147483713"/>
              <ac:spMk id="5" creationId="{00000000-0000-0000-0000-000000000000}"/>
            </ac:spMkLst>
          </pc:spChg>
        </pc:sldLayoutChg>
        <pc:sldLayoutChg chg="modSp mod">
          <pc:chgData name="Greenhouse, Brooke" userId="452988ab-1343-4483-bbbf-06c809cf8e3f" providerId="ADAL" clId="{CFEE72E6-7337-4AAF-B29C-867B03DEFCA9}" dt="2021-07-07T22:19:17.102" v="44" actId="20577"/>
          <pc:sldLayoutMkLst>
            <pc:docMk/>
            <pc:sldMasterMk cId="0" sldId="2147483648"/>
            <pc:sldLayoutMk cId="1035067326" sldId="2147483714"/>
          </pc:sldLayoutMkLst>
          <pc:spChg chg="mod">
            <ac:chgData name="Greenhouse, Brooke" userId="452988ab-1343-4483-bbbf-06c809cf8e3f" providerId="ADAL" clId="{CFEE72E6-7337-4AAF-B29C-867B03DEFCA9}" dt="2021-07-07T22:19:17.102" v="44" actId="20577"/>
            <ac:spMkLst>
              <pc:docMk/>
              <pc:sldMasterMk cId="0" sldId="2147483648"/>
              <pc:sldLayoutMk cId="1035067326" sldId="2147483714"/>
              <ac:spMk id="5" creationId="{00000000-0000-0000-0000-000000000000}"/>
            </ac:spMkLst>
          </pc:spChg>
        </pc:sldLayoutChg>
        <pc:sldLayoutChg chg="modSp">
          <pc:chgData name="Greenhouse, Brooke" userId="452988ab-1343-4483-bbbf-06c809cf8e3f" providerId="ADAL" clId="{CFEE72E6-7337-4AAF-B29C-867B03DEFCA9}" dt="2021-07-07T22:21:37.055" v="45"/>
          <pc:sldLayoutMkLst>
            <pc:docMk/>
            <pc:sldMasterMk cId="0" sldId="2147483648"/>
            <pc:sldLayoutMk cId="1759007382" sldId="2147483715"/>
          </pc:sldLayoutMkLst>
          <pc:spChg chg="mod">
            <ac:chgData name="Greenhouse, Brooke" userId="452988ab-1343-4483-bbbf-06c809cf8e3f" providerId="ADAL" clId="{CFEE72E6-7337-4AAF-B29C-867B03DEFCA9}" dt="2021-07-07T22:21:37.055" v="45"/>
            <ac:spMkLst>
              <pc:docMk/>
              <pc:sldMasterMk cId="0" sldId="2147483648"/>
              <pc:sldLayoutMk cId="1759007382" sldId="2147483715"/>
              <ac:spMk id="8" creationId="{00000000-0000-0000-0000-000000000000}"/>
            </ac:spMkLst>
          </pc:spChg>
        </pc:sldLayoutChg>
        <pc:sldLayoutChg chg="modSp">
          <pc:chgData name="Greenhouse, Brooke" userId="452988ab-1343-4483-bbbf-06c809cf8e3f" providerId="ADAL" clId="{CFEE72E6-7337-4AAF-B29C-867B03DEFCA9}" dt="2021-07-07T22:21:37.055" v="45"/>
          <pc:sldLayoutMkLst>
            <pc:docMk/>
            <pc:sldMasterMk cId="0" sldId="2147483648"/>
            <pc:sldLayoutMk cId="1377184672" sldId="2147483716"/>
          </pc:sldLayoutMkLst>
          <pc:spChg chg="mod">
            <ac:chgData name="Greenhouse, Brooke" userId="452988ab-1343-4483-bbbf-06c809cf8e3f" providerId="ADAL" clId="{CFEE72E6-7337-4AAF-B29C-867B03DEFCA9}" dt="2021-07-07T22:21:37.055" v="45"/>
            <ac:spMkLst>
              <pc:docMk/>
              <pc:sldMasterMk cId="0" sldId="2147483648"/>
              <pc:sldLayoutMk cId="1377184672" sldId="2147483716"/>
              <ac:spMk id="10" creationId="{00000000-0000-0000-0000-000000000000}"/>
            </ac:spMkLst>
          </pc:spChg>
        </pc:sldLayoutChg>
        <pc:sldLayoutChg chg="modSp">
          <pc:chgData name="Greenhouse, Brooke" userId="452988ab-1343-4483-bbbf-06c809cf8e3f" providerId="ADAL" clId="{CFEE72E6-7337-4AAF-B29C-867B03DEFCA9}" dt="2021-07-07T22:21:37.055" v="45"/>
          <pc:sldLayoutMkLst>
            <pc:docMk/>
            <pc:sldMasterMk cId="0" sldId="2147483648"/>
            <pc:sldLayoutMk cId="764034938" sldId="2147483717"/>
          </pc:sldLayoutMkLst>
          <pc:spChg chg="mod">
            <ac:chgData name="Greenhouse, Brooke" userId="452988ab-1343-4483-bbbf-06c809cf8e3f" providerId="ADAL" clId="{CFEE72E6-7337-4AAF-B29C-867B03DEFCA9}" dt="2021-07-07T22:21:37.055" v="45"/>
            <ac:spMkLst>
              <pc:docMk/>
              <pc:sldMasterMk cId="0" sldId="2147483648"/>
              <pc:sldLayoutMk cId="764034938" sldId="2147483717"/>
              <ac:spMk id="6" creationId="{00000000-0000-0000-0000-000000000000}"/>
            </ac:spMkLst>
          </pc:spChg>
        </pc:sldLayoutChg>
        <pc:sldLayoutChg chg="modSp">
          <pc:chgData name="Greenhouse, Brooke" userId="452988ab-1343-4483-bbbf-06c809cf8e3f" providerId="ADAL" clId="{CFEE72E6-7337-4AAF-B29C-867B03DEFCA9}" dt="2021-07-07T22:21:37.055" v="45"/>
          <pc:sldLayoutMkLst>
            <pc:docMk/>
            <pc:sldMasterMk cId="0" sldId="2147483648"/>
            <pc:sldLayoutMk cId="879366817" sldId="2147483718"/>
          </pc:sldLayoutMkLst>
          <pc:spChg chg="mod">
            <ac:chgData name="Greenhouse, Brooke" userId="452988ab-1343-4483-bbbf-06c809cf8e3f" providerId="ADAL" clId="{CFEE72E6-7337-4AAF-B29C-867B03DEFCA9}" dt="2021-07-07T22:21:37.055" v="45"/>
            <ac:spMkLst>
              <pc:docMk/>
              <pc:sldMasterMk cId="0" sldId="2147483648"/>
              <pc:sldLayoutMk cId="879366817" sldId="2147483718"/>
              <ac:spMk id="12" creationId="{00000000-0000-0000-0000-000000000000}"/>
            </ac:spMkLst>
          </pc:spChg>
        </pc:sldLayoutChg>
        <pc:sldLayoutChg chg="modSp">
          <pc:chgData name="Greenhouse, Brooke" userId="452988ab-1343-4483-bbbf-06c809cf8e3f" providerId="ADAL" clId="{CFEE72E6-7337-4AAF-B29C-867B03DEFCA9}" dt="2021-07-07T22:21:37.055" v="45"/>
          <pc:sldLayoutMkLst>
            <pc:docMk/>
            <pc:sldMasterMk cId="0" sldId="2147483648"/>
            <pc:sldLayoutMk cId="1474805558" sldId="2147483719"/>
          </pc:sldLayoutMkLst>
          <pc:spChg chg="mod">
            <ac:chgData name="Greenhouse, Brooke" userId="452988ab-1343-4483-bbbf-06c809cf8e3f" providerId="ADAL" clId="{CFEE72E6-7337-4AAF-B29C-867B03DEFCA9}" dt="2021-07-07T22:21:37.055" v="45"/>
            <ac:spMkLst>
              <pc:docMk/>
              <pc:sldMasterMk cId="0" sldId="2147483648"/>
              <pc:sldLayoutMk cId="1474805558" sldId="2147483719"/>
              <ac:spMk id="8" creationId="{00000000-0000-0000-0000-000000000000}"/>
            </ac:spMkLst>
          </pc:spChg>
        </pc:sldLayoutChg>
        <pc:sldLayoutChg chg="modSp">
          <pc:chgData name="Greenhouse, Brooke" userId="452988ab-1343-4483-bbbf-06c809cf8e3f" providerId="ADAL" clId="{CFEE72E6-7337-4AAF-B29C-867B03DEFCA9}" dt="2021-07-07T22:21:37.055" v="45"/>
          <pc:sldLayoutMkLst>
            <pc:docMk/>
            <pc:sldMasterMk cId="0" sldId="2147483648"/>
            <pc:sldLayoutMk cId="87119275" sldId="2147483720"/>
          </pc:sldLayoutMkLst>
          <pc:spChg chg="mod">
            <ac:chgData name="Greenhouse, Brooke" userId="452988ab-1343-4483-bbbf-06c809cf8e3f" providerId="ADAL" clId="{CFEE72E6-7337-4AAF-B29C-867B03DEFCA9}" dt="2021-07-07T22:21:37.055" v="45"/>
            <ac:spMkLst>
              <pc:docMk/>
              <pc:sldMasterMk cId="0" sldId="2147483648"/>
              <pc:sldLayoutMk cId="87119275" sldId="2147483720"/>
              <ac:spMk id="8" creationId="{00000000-0000-0000-0000-000000000000}"/>
            </ac:spMkLst>
          </pc:spChg>
        </pc:sldLayoutChg>
        <pc:sldLayoutChg chg="modSp">
          <pc:chgData name="Greenhouse, Brooke" userId="452988ab-1343-4483-bbbf-06c809cf8e3f" providerId="ADAL" clId="{CFEE72E6-7337-4AAF-B29C-867B03DEFCA9}" dt="2021-07-07T22:21:37.055" v="45"/>
          <pc:sldLayoutMkLst>
            <pc:docMk/>
            <pc:sldMasterMk cId="0" sldId="2147483648"/>
            <pc:sldLayoutMk cId="905811675" sldId="2147483723"/>
          </pc:sldLayoutMkLst>
          <pc:spChg chg="mod">
            <ac:chgData name="Greenhouse, Brooke" userId="452988ab-1343-4483-bbbf-06c809cf8e3f" providerId="ADAL" clId="{CFEE72E6-7337-4AAF-B29C-867B03DEFCA9}" dt="2021-07-07T22:21:37.055" v="45"/>
            <ac:spMkLst>
              <pc:docMk/>
              <pc:sldMasterMk cId="0" sldId="2147483648"/>
              <pc:sldLayoutMk cId="905811675" sldId="2147483723"/>
              <ac:spMk id="5" creationId="{00000000-0000-0000-0000-000000000000}"/>
            </ac:spMkLst>
          </pc:spChg>
        </pc:sldLayoutChg>
        <pc:sldLayoutChg chg="modSp">
          <pc:chgData name="Greenhouse, Brooke" userId="452988ab-1343-4483-bbbf-06c809cf8e3f" providerId="ADAL" clId="{CFEE72E6-7337-4AAF-B29C-867B03DEFCA9}" dt="2021-07-07T22:21:37.055" v="45"/>
          <pc:sldLayoutMkLst>
            <pc:docMk/>
            <pc:sldMasterMk cId="0" sldId="2147483648"/>
            <pc:sldLayoutMk cId="734264713" sldId="2147483724"/>
          </pc:sldLayoutMkLst>
          <pc:spChg chg="mod">
            <ac:chgData name="Greenhouse, Brooke" userId="452988ab-1343-4483-bbbf-06c809cf8e3f" providerId="ADAL" clId="{CFEE72E6-7337-4AAF-B29C-867B03DEFCA9}" dt="2021-07-07T22:21:37.055" v="45"/>
            <ac:spMkLst>
              <pc:docMk/>
              <pc:sldMasterMk cId="0" sldId="2147483648"/>
              <pc:sldLayoutMk cId="734264713" sldId="2147483724"/>
              <ac:spMk id="5" creationId="{00000000-0000-0000-0000-000000000000}"/>
            </ac:spMkLst>
          </pc:spChg>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0-09-23T14:53:05.970" idx="1">
    <p:pos x="2261" y="198"/>
    <p:text>Add cover image here</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7/7/2021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dirty="0"/>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7/7/2021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1</a:t>
            </a:fld>
            <a:endParaRPr lang="en-US" dirty="0"/>
          </a:p>
        </p:txBody>
      </p:sp>
    </p:spTree>
    <p:extLst>
      <p:ext uri="{BB962C8B-B14F-4D97-AF65-F5344CB8AC3E}">
        <p14:creationId xmlns:p14="http://schemas.microsoft.com/office/powerpoint/2010/main" val="1983890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dirty="0"/>
          </a:p>
        </p:txBody>
      </p:sp>
    </p:spTree>
    <p:extLst>
      <p:ext uri="{BB962C8B-B14F-4D97-AF65-F5344CB8AC3E}">
        <p14:creationId xmlns:p14="http://schemas.microsoft.com/office/powerpoint/2010/main" val="1729541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Net+: you will choose two of the Self-Check questions from each module and re-use them for Knowledge Check Activities. The activity numbers change based on the module you are in. (e.g., 1-1 and 1-2; 2-1 and 2-2; etc.) The CM will provide you with the final page proofs from the textbook.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21</a:t>
            </a:fld>
            <a:endParaRPr lang="en-US" dirty="0"/>
          </a:p>
        </p:txBody>
      </p:sp>
    </p:spTree>
    <p:extLst>
      <p:ext uri="{BB962C8B-B14F-4D97-AF65-F5344CB8AC3E}">
        <p14:creationId xmlns:p14="http://schemas.microsoft.com/office/powerpoint/2010/main" val="1305702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Open Sans" panose="020B0606030504020204" pitchFamily="34" charset="0"/>
                <a:ea typeface="Times New Roman" panose="02020603050405020304" pitchFamily="18" charset="0"/>
                <a:cs typeface="Times New Roman" panose="02020603050405020304" pitchFamily="18" charset="0"/>
              </a:rPr>
              <a:t>Include only the question and the correct answer on the slide or include only the correct answer on the slide. The CM will provide you with the Solution and Answer Guide for the correct answers.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22</a:t>
            </a:fld>
            <a:endParaRPr lang="en-US" dirty="0"/>
          </a:p>
        </p:txBody>
      </p:sp>
    </p:spTree>
    <p:extLst>
      <p:ext uri="{BB962C8B-B14F-4D97-AF65-F5344CB8AC3E}">
        <p14:creationId xmlns:p14="http://schemas.microsoft.com/office/powerpoint/2010/main" val="3600137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Net+: you will choose two of the Self-Check questions from each module and re-use them for Knowledge Check Activities. The activity numbers change based on the module you are in. (e.g., 1-1 and 1-2; 2-1 and 2-2; etc.) The CM will provide you with the final page proofs from the textbook.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37</a:t>
            </a:fld>
            <a:endParaRPr lang="en-US" dirty="0"/>
          </a:p>
        </p:txBody>
      </p:sp>
    </p:spTree>
    <p:extLst>
      <p:ext uri="{BB962C8B-B14F-4D97-AF65-F5344CB8AC3E}">
        <p14:creationId xmlns:p14="http://schemas.microsoft.com/office/powerpoint/2010/main" val="2531185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Open Sans" panose="020B0606030504020204" pitchFamily="34" charset="0"/>
                <a:ea typeface="Times New Roman" panose="02020603050405020304" pitchFamily="18" charset="0"/>
                <a:cs typeface="Times New Roman" panose="02020603050405020304" pitchFamily="18" charset="0"/>
              </a:rPr>
              <a:t>Include only the question and the correct answer on the slide or include only the correct answer on the slide. The CM will provide you with the Solution and Answer Guide for the correct answers.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38</a:t>
            </a:fld>
            <a:endParaRPr lang="en-US" dirty="0"/>
          </a:p>
        </p:txBody>
      </p:sp>
    </p:spTree>
    <p:extLst>
      <p:ext uri="{BB962C8B-B14F-4D97-AF65-F5344CB8AC3E}">
        <p14:creationId xmlns:p14="http://schemas.microsoft.com/office/powerpoint/2010/main" val="629356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43</a:t>
            </a:fld>
            <a:endParaRPr lang="en-US" dirty="0"/>
          </a:p>
        </p:txBody>
      </p:sp>
    </p:spTree>
    <p:extLst>
      <p:ext uri="{BB962C8B-B14F-4D97-AF65-F5344CB8AC3E}">
        <p14:creationId xmlns:p14="http://schemas.microsoft.com/office/powerpoint/2010/main" val="7434484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a:t>
            </a:r>
          </a:p>
          <a:p>
            <a:pPr lvl="0"/>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a:t>
            </a:r>
          </a:p>
          <a:p>
            <a:pPr lvl="0"/>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a:t>
            </a:r>
          </a:p>
          <a:p>
            <a:pPr lvl="0"/>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a:t>
            </a:r>
          </a:p>
          <a:p>
            <a:pPr lvl="0"/>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a:t>
            </a:r>
          </a:p>
          <a:p>
            <a:pPr lvl="0"/>
            <a:r>
              <a:rPr lang="en-US" err="1"/>
              <a:t>Sed</a:t>
            </a:r>
            <a:r>
              <a:rPr lang="en-US"/>
              <a:t>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r>
              <a:rPr lang="en-US" altLang="zh-CN" sz="1400" dirty="0"/>
              <a:t>Jill West, CompTIA Network+ Guide to Networks, 9th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4A78"/>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a:t>
            </a:r>
          </a:p>
          <a:p>
            <a:pPr lvl="0"/>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a:t>
            </a:r>
          </a:p>
          <a:p>
            <a:pPr lvl="0"/>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a:t>
            </a:r>
          </a:p>
          <a:p>
            <a:pPr lvl="0"/>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a:t>
            </a:r>
          </a:p>
          <a:p>
            <a:pPr lvl="0"/>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a:t>
            </a:r>
          </a:p>
          <a:p>
            <a:pPr lvl="0"/>
            <a:r>
              <a:rPr lang="en-US"/>
              <a:t>Sed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r>
              <a:rPr lang="en-US" altLang="zh-CN" sz="1400" dirty="0"/>
              <a:t>Jill West, CompTIA Network+ Guide to Networks, 9th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r>
              <a:rPr lang="en-US" altLang="zh-CN" sz="1400" dirty="0"/>
              <a:t>Jill West, CompTIA Network+ Guide to Networks, 9th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dirty="0"/>
              <a:t>Click icon to add table</a:t>
            </a:r>
          </a:p>
        </p:txBody>
      </p:sp>
      <p:sp>
        <p:nvSpPr>
          <p:cNvPr id="6"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Jill West, CompTIA Network+ Guide to Networks, 9th Edition. © 2022 Cengage. All Rights Reserved. May not be scanned, copied or duplicated, or posted to a publicly accessible website, in whole or in part.</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a:t>
            </a:r>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 </a:t>
            </a:r>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 Sed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r>
              <a:rPr lang="en-US" altLang="zh-CN" sz="1400" dirty="0"/>
              <a:t>Jill West, CompTIA Network+ Guide to Networks, 9th Edition. </a:t>
            </a:r>
            <a:r>
              <a:rPr lang="en-US" altLang="zh-CN" sz="1400"/>
              <a:t>© 2022 </a:t>
            </a:r>
            <a:r>
              <a:rPr lang="en-US" altLang="zh-CN" sz="1400" dirty="0"/>
              <a:t>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Sed </a:t>
            </a:r>
            <a:r>
              <a:rPr lang="en-US" err="1"/>
              <a:t>ullamcorper</a:t>
            </a:r>
            <a:r>
              <a:rPr lang="en-US"/>
              <a:t> </a:t>
            </a:r>
            <a:r>
              <a:rPr lang="en-US" err="1"/>
              <a:t>morbi</a:t>
            </a:r>
            <a:r>
              <a:rPr lang="en-US"/>
              <a:t> </a:t>
            </a:r>
            <a:r>
              <a:rPr lang="en-US" err="1"/>
              <a:t>tincidunt</a:t>
            </a:r>
            <a:r>
              <a:rPr lang="en-US"/>
              <a:t> </a:t>
            </a:r>
            <a:r>
              <a:rPr lang="en-US" err="1"/>
              <a:t>ornare</a:t>
            </a:r>
            <a:r>
              <a:rPr lang="en-US"/>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a:t>
            </a:r>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a:t>
            </a:r>
          </a:p>
        </p:txBody>
      </p:sp>
      <p:sp>
        <p:nvSpPr>
          <p:cNvPr id="12" name="Footer"/>
          <p:cNvSpPr txBox="1"/>
          <p:nvPr userDrawn="1"/>
        </p:nvSpPr>
        <p:spPr>
          <a:xfrm>
            <a:off x="3007866" y="6323299"/>
            <a:ext cx="8956009" cy="477054"/>
          </a:xfrm>
          <a:prstGeom prst="rect">
            <a:avLst/>
          </a:prstGeom>
          <a:noFill/>
          <a:effectLst/>
        </p:spPr>
        <p:txBody>
          <a:bodyPr wrap="square" lIns="0" tIns="0" rIns="0" rtlCol="0" anchor="b">
            <a:spAutoFit/>
          </a:bodyPr>
          <a:lstStyle/>
          <a:p>
            <a:r>
              <a:rPr lang="en-US" altLang="zh-CN" sz="1400" dirty="0"/>
              <a:t>Jill West, CompTIA Network+ Guide to Networks, 9th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 Massa </a:t>
            </a:r>
            <a:r>
              <a:rPr lang="en-US" err="1"/>
              <a:t>tempor</a:t>
            </a:r>
            <a:r>
              <a:rPr lang="en-US"/>
              <a:t> </a:t>
            </a:r>
            <a:r>
              <a:rPr lang="en-US" err="1"/>
              <a:t>nec</a:t>
            </a:r>
            <a:r>
              <a:rPr lang="en-US"/>
              <a:t> </a:t>
            </a:r>
            <a:r>
              <a:rPr lang="en-US" err="1"/>
              <a:t>feugiat</a:t>
            </a:r>
            <a:r>
              <a:rPr lang="en-US"/>
              <a:t> </a:t>
            </a:r>
            <a:r>
              <a:rPr lang="en-US" err="1"/>
              <a:t>nisl</a:t>
            </a:r>
            <a:r>
              <a:rPr lang="en-US"/>
              <a:t> </a:t>
            </a:r>
            <a:r>
              <a:rPr lang="en-US" err="1"/>
              <a:t>pretium</a:t>
            </a:r>
            <a:r>
              <a:rPr lang="en-US"/>
              <a:t> </a:t>
            </a:r>
            <a:r>
              <a:rPr lang="en-US" err="1"/>
              <a:t>fusce</a:t>
            </a:r>
            <a:r>
              <a:rPr lang="en-US"/>
              <a:t> id </a:t>
            </a:r>
            <a:r>
              <a:rPr lang="en-US" err="1"/>
              <a:t>velit</a:t>
            </a:r>
            <a:r>
              <a:rPr lang="en-US"/>
              <a:t>. </a:t>
            </a:r>
            <a:r>
              <a:rPr lang="en-US" err="1"/>
              <a:t>Amet</a:t>
            </a:r>
            <a:r>
              <a:rPr lang="en-US"/>
              <a:t> </a:t>
            </a:r>
            <a:r>
              <a:rPr lang="en-US" err="1"/>
              <a:t>est</a:t>
            </a:r>
            <a:r>
              <a:rPr lang="en-US"/>
              <a:t> </a:t>
            </a:r>
            <a:r>
              <a:rPr lang="en-US" err="1"/>
              <a:t>placerat</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nisi porta lorem. </a:t>
            </a:r>
            <a:r>
              <a:rPr lang="en-US" err="1"/>
              <a:t>Fermentum</a:t>
            </a:r>
            <a:r>
              <a:rPr lang="en-US"/>
              <a:t> et </a:t>
            </a:r>
            <a:r>
              <a:rPr lang="en-US" err="1"/>
              <a:t>sollicitudin</a:t>
            </a:r>
            <a:r>
              <a:rPr lang="en-US"/>
              <a:t> ac </a:t>
            </a:r>
            <a:r>
              <a:rPr lang="en-US" err="1"/>
              <a:t>orci</a:t>
            </a:r>
            <a:r>
              <a:rPr lang="en-US"/>
              <a:t> </a:t>
            </a:r>
            <a:r>
              <a:rPr lang="en-US" err="1"/>
              <a:t>phasellus</a:t>
            </a:r>
            <a:r>
              <a:rPr lang="en-US"/>
              <a:t> </a:t>
            </a:r>
            <a:r>
              <a:rPr lang="en-US" err="1"/>
              <a:t>egestas</a:t>
            </a:r>
            <a:r>
              <a:rPr lang="en-US"/>
              <a:t> </a:t>
            </a:r>
            <a:r>
              <a:rPr lang="en-US" err="1"/>
              <a:t>tellus</a:t>
            </a:r>
            <a:r>
              <a:rPr lang="en-US"/>
              <a:t> </a:t>
            </a:r>
            <a:r>
              <a:rPr lang="en-US" err="1"/>
              <a:t>rutrum</a:t>
            </a:r>
            <a:r>
              <a:rPr lang="en-US"/>
              <a:t> </a:t>
            </a:r>
            <a:r>
              <a:rPr lang="en-US" err="1"/>
              <a:t>tellus</a:t>
            </a:r>
            <a:r>
              <a:rPr lang="en-US"/>
              <a:t>. </a:t>
            </a:r>
            <a:r>
              <a:rPr lang="en-US" err="1"/>
              <a:t>Nec</a:t>
            </a:r>
            <a:r>
              <a:rPr lang="en-US"/>
              <a:t> dui </a:t>
            </a:r>
            <a:r>
              <a:rPr lang="en-US" err="1"/>
              <a:t>nunc</a:t>
            </a:r>
            <a:r>
              <a:rPr lang="en-US"/>
              <a:t> </a:t>
            </a:r>
            <a:r>
              <a:rPr lang="en-US" err="1"/>
              <a:t>mattis</a:t>
            </a:r>
            <a:r>
              <a:rPr lang="en-US"/>
              <a:t> </a:t>
            </a:r>
            <a:r>
              <a:rPr lang="en-US" err="1"/>
              <a:t>enim</a:t>
            </a:r>
            <a:r>
              <a:rPr lang="en-US"/>
              <a:t>. </a:t>
            </a:r>
            <a:r>
              <a:rPr lang="en-US" err="1"/>
              <a:t>Nisl</a:t>
            </a:r>
            <a:r>
              <a:rPr lang="en-US"/>
              <a:t> </a:t>
            </a:r>
            <a:r>
              <a:rPr lang="en-US" err="1"/>
              <a:t>condimentum</a:t>
            </a:r>
            <a:r>
              <a:rPr lang="en-US"/>
              <a:t> id </a:t>
            </a:r>
            <a:r>
              <a:rPr lang="en-US" err="1"/>
              <a:t>venenatis</a:t>
            </a:r>
            <a:r>
              <a:rPr lang="en-US"/>
              <a:t> a </a:t>
            </a:r>
            <a:r>
              <a:rPr lang="en-US" err="1"/>
              <a:t>condimentum</a:t>
            </a:r>
            <a:r>
              <a:rPr lang="en-US"/>
              <a:t>. Non </a:t>
            </a:r>
            <a:r>
              <a:rPr lang="en-US" err="1"/>
              <a:t>enim</a:t>
            </a:r>
            <a:r>
              <a:rPr lang="en-US"/>
              <a:t> </a:t>
            </a:r>
            <a:r>
              <a:rPr lang="en-US" err="1"/>
              <a:t>praesent</a:t>
            </a:r>
            <a:r>
              <a:rPr lang="en-US"/>
              <a:t> </a:t>
            </a:r>
            <a:r>
              <a:rPr lang="en-US" err="1"/>
              <a:t>elementum</a:t>
            </a:r>
            <a:r>
              <a:rPr lang="en-US"/>
              <a:t> </a:t>
            </a:r>
            <a:r>
              <a:rPr lang="en-US" err="1"/>
              <a:t>facilisis</a:t>
            </a:r>
            <a:r>
              <a:rPr lang="en-US"/>
              <a:t> </a:t>
            </a:r>
            <a:r>
              <a:rPr lang="en-US" err="1"/>
              <a:t>leo</a:t>
            </a:r>
            <a:r>
              <a:rPr lang="en-US"/>
              <a:t> vel </a:t>
            </a:r>
            <a:r>
              <a:rPr lang="en-US" err="1"/>
              <a:t>fringilla</a:t>
            </a:r>
            <a:r>
              <a:rPr lang="en-US"/>
              <a:t> </a:t>
            </a:r>
            <a:r>
              <a:rPr lang="en-US" err="1"/>
              <a:t>est</a:t>
            </a:r>
            <a:r>
              <a:rPr lang="en-US"/>
              <a:t> </a:t>
            </a:r>
            <a:r>
              <a:rPr lang="en-US" err="1"/>
              <a:t>ullamcorper</a:t>
            </a:r>
            <a:r>
              <a:rPr lang="en-US"/>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p>
          <a:p>
            <a:pPr lvl="0"/>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 Massa </a:t>
            </a:r>
            <a:r>
              <a:rPr lang="en-US" err="1"/>
              <a:t>tempor</a:t>
            </a:r>
            <a:r>
              <a:rPr lang="en-US"/>
              <a:t> </a:t>
            </a:r>
            <a:r>
              <a:rPr lang="en-US" err="1"/>
              <a:t>nec</a:t>
            </a:r>
            <a:r>
              <a:rPr lang="en-US"/>
              <a:t> </a:t>
            </a:r>
            <a:r>
              <a:rPr lang="en-US" err="1"/>
              <a:t>feugiat</a:t>
            </a:r>
            <a:r>
              <a:rPr lang="en-US"/>
              <a:t> </a:t>
            </a:r>
            <a:r>
              <a:rPr lang="en-US" err="1"/>
              <a:t>nisl</a:t>
            </a:r>
            <a:r>
              <a:rPr lang="en-US"/>
              <a:t> </a:t>
            </a:r>
            <a:r>
              <a:rPr lang="en-US" err="1"/>
              <a:t>pretium</a:t>
            </a:r>
            <a:r>
              <a:rPr lang="en-US"/>
              <a:t> </a:t>
            </a:r>
            <a:r>
              <a:rPr lang="en-US" err="1"/>
              <a:t>fusce</a:t>
            </a:r>
            <a:r>
              <a:rPr lang="en-US"/>
              <a:t> id </a:t>
            </a:r>
            <a:r>
              <a:rPr lang="en-US" err="1"/>
              <a:t>velit</a:t>
            </a:r>
            <a:r>
              <a:rPr lang="en-US"/>
              <a:t>. </a:t>
            </a:r>
          </a:p>
          <a:p>
            <a:pPr lvl="0"/>
            <a:r>
              <a:rPr lang="en-US" err="1"/>
              <a:t>Amet</a:t>
            </a:r>
            <a:r>
              <a:rPr lang="en-US"/>
              <a:t> </a:t>
            </a:r>
            <a:r>
              <a:rPr lang="en-US" err="1"/>
              <a:t>est</a:t>
            </a:r>
            <a:r>
              <a:rPr lang="en-US"/>
              <a:t> </a:t>
            </a:r>
            <a:r>
              <a:rPr lang="en-US" err="1"/>
              <a:t>placerat</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In </a:t>
            </a:r>
            <a:r>
              <a:rPr lang="en-US" err="1"/>
              <a:t>egestas</a:t>
            </a:r>
            <a:r>
              <a:rPr lang="en-US"/>
              <a:t> </a:t>
            </a:r>
            <a:r>
              <a:rPr lang="en-US" err="1"/>
              <a:t>erat</a:t>
            </a:r>
            <a:r>
              <a:rPr lang="en-US"/>
              <a:t> </a:t>
            </a:r>
            <a:r>
              <a:rPr lang="en-US" err="1"/>
              <a:t>imperdiet</a:t>
            </a:r>
            <a:r>
              <a:rPr lang="en-US"/>
              <a:t> </a:t>
            </a:r>
            <a:r>
              <a:rPr lang="en-US" err="1"/>
              <a:t>sed</a:t>
            </a:r>
            <a:r>
              <a:rPr lang="en-US"/>
              <a:t> </a:t>
            </a:r>
            <a:r>
              <a:rPr lang="en-US" err="1"/>
              <a:t>euismod</a:t>
            </a:r>
            <a:r>
              <a:rPr lang="en-US"/>
              <a:t> nisi porta lorem. </a:t>
            </a:r>
            <a:r>
              <a:rPr lang="en-US" err="1"/>
              <a:t>Fermentum</a:t>
            </a:r>
            <a:r>
              <a:rPr lang="en-US"/>
              <a:t> et </a:t>
            </a:r>
            <a:r>
              <a:rPr lang="en-US" err="1"/>
              <a:t>sollicitudin</a:t>
            </a:r>
            <a:r>
              <a:rPr lang="en-US"/>
              <a:t> ac </a:t>
            </a:r>
            <a:r>
              <a:rPr lang="en-US" err="1"/>
              <a:t>orci</a:t>
            </a:r>
            <a:r>
              <a:rPr lang="en-US"/>
              <a:t> </a:t>
            </a:r>
            <a:r>
              <a:rPr lang="en-US" err="1"/>
              <a:t>phasellus</a:t>
            </a:r>
            <a:r>
              <a:rPr lang="en-US"/>
              <a:t> </a:t>
            </a:r>
            <a:r>
              <a:rPr lang="en-US" err="1"/>
              <a:t>egestas</a:t>
            </a:r>
            <a:r>
              <a:rPr lang="en-US"/>
              <a:t> </a:t>
            </a:r>
            <a:r>
              <a:rPr lang="en-US" err="1"/>
              <a:t>tellus</a:t>
            </a:r>
            <a:r>
              <a:rPr lang="en-US"/>
              <a:t> </a:t>
            </a:r>
            <a:r>
              <a:rPr lang="en-US" err="1"/>
              <a:t>rutrum</a:t>
            </a:r>
            <a:r>
              <a:rPr lang="en-US"/>
              <a:t> </a:t>
            </a:r>
            <a:r>
              <a:rPr lang="en-US" err="1"/>
              <a:t>tellus</a:t>
            </a:r>
            <a:r>
              <a:rPr lang="en-US"/>
              <a:t>. </a:t>
            </a:r>
            <a:r>
              <a:rPr lang="en-US" err="1"/>
              <a:t>Nec</a:t>
            </a:r>
            <a:r>
              <a:rPr lang="en-US"/>
              <a:t> dui </a:t>
            </a:r>
            <a:r>
              <a:rPr lang="en-US" err="1"/>
              <a:t>nunc</a:t>
            </a:r>
            <a:r>
              <a:rPr lang="en-US"/>
              <a:t> </a:t>
            </a:r>
            <a:r>
              <a:rPr lang="en-US" err="1"/>
              <a:t>mattis</a:t>
            </a:r>
            <a:r>
              <a:rPr lang="en-US"/>
              <a:t> </a:t>
            </a:r>
            <a:r>
              <a:rPr lang="en-US" err="1"/>
              <a:t>enim</a:t>
            </a:r>
            <a:r>
              <a:rPr lang="en-US"/>
              <a:t>. </a:t>
            </a:r>
            <a:r>
              <a:rPr lang="en-US" err="1"/>
              <a:t>Nisl</a:t>
            </a:r>
            <a:r>
              <a:rPr lang="en-US"/>
              <a:t> </a:t>
            </a:r>
            <a:r>
              <a:rPr lang="en-US" err="1"/>
              <a:t>condimentum</a:t>
            </a:r>
            <a:r>
              <a:rPr lang="en-US"/>
              <a:t> id </a:t>
            </a:r>
            <a:r>
              <a:rPr lang="en-US" err="1"/>
              <a:t>venenatis</a:t>
            </a:r>
            <a:r>
              <a:rPr lang="en-US"/>
              <a:t> a </a:t>
            </a:r>
            <a:r>
              <a:rPr lang="en-US" err="1"/>
              <a:t>condimentum</a:t>
            </a:r>
            <a:r>
              <a:rPr lang="en-US"/>
              <a:t>. Non </a:t>
            </a:r>
            <a:r>
              <a:rPr lang="en-US" err="1"/>
              <a:t>enim</a:t>
            </a:r>
            <a:r>
              <a:rPr lang="en-US"/>
              <a:t> </a:t>
            </a:r>
            <a:r>
              <a:rPr lang="en-US" err="1"/>
              <a:t>praesent</a:t>
            </a:r>
            <a:r>
              <a:rPr lang="en-US"/>
              <a:t> </a:t>
            </a:r>
            <a:r>
              <a:rPr lang="en-US" err="1"/>
              <a:t>elementum</a:t>
            </a:r>
            <a:r>
              <a:rPr lang="en-US"/>
              <a:t> </a:t>
            </a:r>
            <a:r>
              <a:rPr lang="en-US" err="1"/>
              <a:t>facilisis</a:t>
            </a:r>
            <a:r>
              <a:rPr lang="en-US"/>
              <a:t> </a:t>
            </a:r>
            <a:r>
              <a:rPr lang="en-US" err="1"/>
              <a:t>leo</a:t>
            </a:r>
            <a:r>
              <a:rPr lang="en-US"/>
              <a:t> </a:t>
            </a:r>
            <a:r>
              <a:rPr lang="en-US" err="1"/>
              <a:t>vel</a:t>
            </a:r>
            <a:r>
              <a:rPr lang="en-US"/>
              <a:t> </a:t>
            </a:r>
            <a:r>
              <a:rPr lang="en-US" err="1"/>
              <a:t>fringilla</a:t>
            </a:r>
            <a:r>
              <a:rPr lang="en-US"/>
              <a:t> </a:t>
            </a:r>
            <a:r>
              <a:rPr lang="en-US" err="1"/>
              <a:t>est</a:t>
            </a:r>
            <a:r>
              <a:rPr lang="en-US"/>
              <a:t> </a:t>
            </a:r>
            <a:r>
              <a:rPr lang="en-US" err="1"/>
              <a:t>ullamcorper</a:t>
            </a:r>
            <a:r>
              <a:rPr lang="en-US"/>
              <a: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r>
              <a:rPr lang="en-US" altLang="zh-CN" sz="1400" dirty="0"/>
              <a:t>Jill West, CompTIA Network+ Guide to Networks, 9th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Viverra</a:t>
            </a:r>
            <a:r>
              <a:rPr lang="en-US"/>
              <a:t> vitae </a:t>
            </a:r>
            <a:r>
              <a:rPr lang="en-US" err="1"/>
              <a:t>congue</a:t>
            </a:r>
            <a:r>
              <a:rPr lang="en-US"/>
              <a:t> </a:t>
            </a:r>
            <a:r>
              <a:rPr lang="en-US" err="1"/>
              <a:t>eu</a:t>
            </a:r>
            <a:r>
              <a:rPr lang="en-US"/>
              <a:t> </a:t>
            </a:r>
            <a:r>
              <a:rPr lang="en-US" err="1"/>
              <a:t>consequat</a:t>
            </a:r>
            <a:r>
              <a:rPr lang="en-US"/>
              <a:t> ac </a:t>
            </a:r>
            <a:r>
              <a:rPr lang="en-US" err="1"/>
              <a:t>felis</a:t>
            </a:r>
            <a:r>
              <a:rPr lang="en-US"/>
              <a:t> </a:t>
            </a:r>
            <a:r>
              <a:rPr lang="en-US" err="1"/>
              <a:t>donec</a:t>
            </a:r>
            <a:r>
              <a:rPr lang="en-US"/>
              <a:t> et. </a:t>
            </a:r>
            <a:r>
              <a:rPr lang="en-US" err="1"/>
              <a:t>Magnis</a:t>
            </a:r>
            <a:r>
              <a:rPr lang="en-US"/>
              <a:t> dis parturient </a:t>
            </a:r>
            <a:r>
              <a:rPr lang="en-US" err="1"/>
              <a:t>montes</a:t>
            </a:r>
            <a:r>
              <a:rPr lang="en-US"/>
              <a:t> </a:t>
            </a:r>
            <a:r>
              <a:rPr lang="en-US" err="1"/>
              <a:t>nascetur</a:t>
            </a:r>
            <a:r>
              <a:rPr lang="en-US"/>
              <a:t>.</a:t>
            </a:r>
          </a:p>
        </p:txBody>
      </p:sp>
      <p:sp>
        <p:nvSpPr>
          <p:cNvPr id="10" name="Footer"/>
          <p:cNvSpPr txBox="1"/>
          <p:nvPr userDrawn="1"/>
        </p:nvSpPr>
        <p:spPr>
          <a:xfrm>
            <a:off x="3007866" y="6323299"/>
            <a:ext cx="8956009" cy="477054"/>
          </a:xfrm>
          <a:prstGeom prst="rect">
            <a:avLst/>
          </a:prstGeom>
          <a:noFill/>
          <a:effectLst/>
        </p:spPr>
        <p:txBody>
          <a:bodyPr wrap="square" lIns="0" tIns="0" rIns="0" rtlCol="0" anchor="b">
            <a:spAutoFit/>
          </a:bodyPr>
          <a:lstStyle/>
          <a:p>
            <a:r>
              <a:rPr lang="en-US" altLang="zh-CN" sz="1400" dirty="0"/>
              <a:t>Jill West, CompTIA Network+ Guide to Networks, 9th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a:t>
            </a:r>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 </a:t>
            </a:r>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 Sed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r>
              <a:rPr lang="en-US" altLang="zh-CN" sz="1400" dirty="0"/>
              <a:t>Jill West, CompTIA Network+ Guide to Networks, 9th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r>
              <a:rPr lang="en-US" altLang="zh-CN" sz="1400" dirty="0"/>
              <a:t>Jill West, CompTIA Network+ Guide to Networks, 9th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text styles</a:t>
            </a:r>
          </a:p>
        </p:txBody>
      </p:sp>
      <p:pic>
        <p:nvPicPr>
          <p:cNvPr id="7" name="Picture 6"/>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18" r:id="rId5"/>
    <p:sldLayoutId id="2147483715" r:id="rId6"/>
    <p:sldLayoutId id="2147483716" r:id="rId7"/>
    <p:sldLayoutId id="2147483719" r:id="rId8"/>
    <p:sldLayoutId id="2147483720" r:id="rId9"/>
    <p:sldLayoutId id="2147483723" r:id="rId10"/>
    <p:sldLayoutId id="2147483724" r:id="rId11"/>
    <p:sldLayoutId id="2147483713" r:id="rId12"/>
    <p:sldLayoutId id="2147483717" r:id="rId13"/>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096000" y="2355562"/>
            <a:ext cx="3297426" cy="1073438"/>
          </a:xfrm>
        </p:spPr>
        <p:txBody>
          <a:bodyPr/>
          <a:lstStyle/>
          <a:p>
            <a:pPr algn="ctr"/>
            <a:r>
              <a:rPr lang="en-US" altLang="zh-CN" dirty="0"/>
              <a:t>CompTIA Network+ Guide to Networks,</a:t>
            </a:r>
            <a:br>
              <a:rPr lang="en-US" altLang="zh-CN" dirty="0"/>
            </a:br>
            <a:r>
              <a:rPr lang="en-US" altLang="zh-CN" dirty="0"/>
              <a:t>Ninth Edition</a:t>
            </a:r>
            <a:endParaRPr lang="en-US" dirty="0"/>
          </a:p>
        </p:txBody>
      </p:sp>
      <p:sp>
        <p:nvSpPr>
          <p:cNvPr id="5" name="Title 4"/>
          <p:cNvSpPr>
            <a:spLocks noGrp="1"/>
          </p:cNvSpPr>
          <p:nvPr>
            <p:ph type="title"/>
          </p:nvPr>
        </p:nvSpPr>
        <p:spPr>
          <a:xfrm>
            <a:off x="4840289" y="4035474"/>
            <a:ext cx="6402684" cy="672105"/>
          </a:xfrm>
        </p:spPr>
        <p:txBody>
          <a:bodyPr/>
          <a:lstStyle/>
          <a:p>
            <a:pPr algn="ctr"/>
            <a:r>
              <a:rPr lang="en-US" dirty="0"/>
              <a:t>Module 2: Infrastructure and Documentation</a:t>
            </a:r>
            <a:br>
              <a:rPr lang="en-US" dirty="0"/>
            </a:br>
            <a:endParaRPr lang="en-US" dirty="0"/>
          </a:p>
        </p:txBody>
      </p:sp>
      <p:sp>
        <p:nvSpPr>
          <p:cNvPr id="8" name="Footer Placeholder 7"/>
          <p:cNvSpPr>
            <a:spLocks noGrp="1"/>
          </p:cNvSpPr>
          <p:nvPr>
            <p:ph type="ftr" sz="quarter" idx="3"/>
          </p:nvPr>
        </p:nvSpPr>
        <p:spPr/>
        <p:txBody>
          <a:bodyPr/>
          <a:lstStyle/>
          <a:p>
            <a:r>
              <a:rPr lang="en-US" dirty="0"/>
              <a:t>Jill West, CompTIA Network+ Guide to Networks, 9th Edition. © 2022 Cengage. All Rights Reserved. May not be scanned, copied or duplicated, or posted to a publicly accessible website, in whole or in part.</a:t>
            </a:r>
          </a:p>
        </p:txBody>
      </p:sp>
      <p:pic>
        <p:nvPicPr>
          <p:cNvPr id="3" name="Picture Placeholder 2">
            <a:extLst>
              <a:ext uri="{C183D7F6-B498-43B3-948B-1728B52AA6E4}">
                <adec:decorative xmlns:adec="http://schemas.microsoft.com/office/drawing/2017/decorative" val="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462" r="462"/>
          <a:stretch>
            <a:fillRect/>
          </a:stretch>
        </p:blipFill>
        <p:spPr/>
      </p:pic>
    </p:spTree>
    <p:extLst>
      <p:ext uri="{BB962C8B-B14F-4D97-AF65-F5344CB8AC3E}">
        <p14:creationId xmlns:p14="http://schemas.microsoft.com/office/powerpoint/2010/main" val="1607059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From the Demarc to a Workstation (7 of 11)</a:t>
            </a:r>
            <a:endParaRPr lang="zh-CN" altLang="en-US" dirty="0"/>
          </a:p>
        </p:txBody>
      </p:sp>
      <p:pic>
        <p:nvPicPr>
          <p:cNvPr id="5" name="Picture Placeholder 4" descr="Two types of schematics that can be used with V o I P equipment. In the first diagram, the telephone company connects to a voice gateway which is further connected to a switch. Several phones and a V o I P P B X are connected to the switch. In the second diagram, the I S P connects to a switch which further connects to a voice gateway. The voice gateway connects to a legacy P B X that further connects to multiple phones. There are advantages and disadvantages to both approaches as indicated in the two diagrams."/>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213675" y="2059395"/>
            <a:ext cx="5757672" cy="3230880"/>
          </a:xfrm>
        </p:spPr>
      </p:pic>
      <p:sp>
        <p:nvSpPr>
          <p:cNvPr id="4" name="Text Placeholder 3"/>
          <p:cNvSpPr>
            <a:spLocks noGrp="1"/>
          </p:cNvSpPr>
          <p:nvPr>
            <p:ph type="body" sz="quarter" idx="11"/>
          </p:nvPr>
        </p:nvSpPr>
        <p:spPr>
          <a:xfrm>
            <a:off x="7478972" y="4433104"/>
            <a:ext cx="3976406" cy="1445716"/>
          </a:xfrm>
        </p:spPr>
        <p:txBody>
          <a:bodyPr/>
          <a:lstStyle/>
          <a:p>
            <a:r>
              <a:rPr lang="en-US" altLang="zh-CN" b="1" dirty="0"/>
              <a:t>Figure 2-7 </a:t>
            </a:r>
            <a:r>
              <a:rPr lang="en-US" altLang="zh-CN" dirty="0"/>
              <a:t>VoIP equipment can connect VoIP phones to an analog telephone line or an analog phone system to the Internet; there are pros and cons to each approach</a:t>
            </a:r>
            <a:endParaRPr lang="zh-CN" altLang="en-US" dirty="0"/>
          </a:p>
        </p:txBody>
      </p:sp>
    </p:spTree>
    <p:extLst>
      <p:ext uri="{BB962C8B-B14F-4D97-AF65-F5344CB8AC3E}">
        <p14:creationId xmlns:p14="http://schemas.microsoft.com/office/powerpoint/2010/main" val="2581641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From the Demarc to a Workstation (8 of 11)</a:t>
            </a:r>
            <a:endParaRPr lang="zh-CN" altLang="en-US" dirty="0"/>
          </a:p>
        </p:txBody>
      </p:sp>
      <p:pic>
        <p:nvPicPr>
          <p:cNvPr id="5" name="Picture Placeholder 4" descr="An illustration of an M D F that forms an extended star topology in a network. The M D F connects to multiple M D Fs, several workstations and a printer. The I D Fs themselves are connected to several workstations and a printer in one case."/>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149966" y="2060294"/>
            <a:ext cx="5895684" cy="3355953"/>
          </a:xfrm>
        </p:spPr>
      </p:pic>
      <p:sp>
        <p:nvSpPr>
          <p:cNvPr id="4" name="Text Placeholder 3"/>
          <p:cNvSpPr>
            <a:spLocks noGrp="1"/>
          </p:cNvSpPr>
          <p:nvPr>
            <p:ph type="body" sz="quarter" idx="11"/>
          </p:nvPr>
        </p:nvSpPr>
        <p:spPr>
          <a:xfrm>
            <a:off x="7478972" y="4965539"/>
            <a:ext cx="3976406" cy="913281"/>
          </a:xfrm>
        </p:spPr>
        <p:txBody>
          <a:bodyPr/>
          <a:lstStyle/>
          <a:p>
            <a:r>
              <a:rPr lang="en-US" altLang="zh-CN" b="1" dirty="0"/>
              <a:t>Figure 2-9 </a:t>
            </a:r>
            <a:r>
              <a:rPr lang="en-US" altLang="zh-CN" dirty="0"/>
              <a:t>Workstations branching off IDFs that branch off an MDF create an extended star topology</a:t>
            </a:r>
            <a:endParaRPr lang="zh-CN" altLang="en-US" dirty="0"/>
          </a:p>
        </p:txBody>
      </p:sp>
    </p:spTree>
    <p:extLst>
      <p:ext uri="{BB962C8B-B14F-4D97-AF65-F5344CB8AC3E}">
        <p14:creationId xmlns:p14="http://schemas.microsoft.com/office/powerpoint/2010/main" val="795181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From the Demarc to a Workstation (9 of 11)</a:t>
            </a:r>
            <a:endParaRPr lang="zh-CN" altLang="en-US" dirty="0"/>
          </a:p>
        </p:txBody>
      </p:sp>
      <p:sp>
        <p:nvSpPr>
          <p:cNvPr id="3" name="Text Placeholder 2"/>
          <p:cNvSpPr>
            <a:spLocks noGrp="1"/>
          </p:cNvSpPr>
          <p:nvPr>
            <p:ph type="body" sz="quarter" idx="17"/>
          </p:nvPr>
        </p:nvSpPr>
        <p:spPr/>
        <p:txBody>
          <a:bodyPr/>
          <a:lstStyle/>
          <a:p>
            <a:r>
              <a:rPr lang="en-US" altLang="zh-CN" dirty="0"/>
              <a:t>Rack Systems</a:t>
            </a:r>
          </a:p>
          <a:p>
            <a:pPr lvl="1"/>
            <a:r>
              <a:rPr lang="en-US" altLang="zh-CN" dirty="0"/>
              <a:t>Racks come in two-post and four-post varieties (though six-post racks are also available)</a:t>
            </a:r>
          </a:p>
          <a:p>
            <a:pPr lvl="1"/>
            <a:r>
              <a:rPr lang="en-US" altLang="zh-CN" dirty="0"/>
              <a:t>Racks may be wall- or ceiling-mounted, freestanding on the floor, or bolted to the floor</a:t>
            </a:r>
          </a:p>
          <a:p>
            <a:pPr lvl="1"/>
            <a:r>
              <a:rPr lang="en-US" altLang="zh-CN" dirty="0"/>
              <a:t>Consider the following when purchasing racks:</a:t>
            </a:r>
          </a:p>
          <a:p>
            <a:pPr lvl="2"/>
            <a:r>
              <a:rPr lang="en-US" altLang="zh-CN" dirty="0"/>
              <a:t>Height – rack height is measured in rack units (RU or U) with the industry standard being 42U tall</a:t>
            </a:r>
          </a:p>
          <a:p>
            <a:pPr lvl="2"/>
            <a:r>
              <a:rPr lang="en-US" altLang="zh-CN" dirty="0"/>
              <a:t>Width – equipment racks come in a standard 19-inch frame (19 inches wide)</a:t>
            </a:r>
          </a:p>
          <a:p>
            <a:pPr lvl="2"/>
            <a:r>
              <a:rPr lang="en-US" altLang="zh-CN" dirty="0"/>
              <a:t>Depth – rack depths vary between manufacturers</a:t>
            </a:r>
          </a:p>
          <a:p>
            <a:pPr lvl="1"/>
            <a:r>
              <a:rPr lang="en-US" altLang="zh-CN" dirty="0"/>
              <a:t>In data centers containing multiple rows of racks, a hot aisle/cold aisle layout pulls cool air from vents in the floor or from low-lying wall vents into rows of racks (see Figure 2-14)</a:t>
            </a:r>
            <a:endParaRPr lang="zh-CN" altLang="en-US" dirty="0"/>
          </a:p>
        </p:txBody>
      </p:sp>
    </p:spTree>
    <p:extLst>
      <p:ext uri="{BB962C8B-B14F-4D97-AF65-F5344CB8AC3E}">
        <p14:creationId xmlns:p14="http://schemas.microsoft.com/office/powerpoint/2010/main" val="1887494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From the Demarc to a Workstation (10 of 11)</a:t>
            </a:r>
            <a:endParaRPr lang="zh-CN" altLang="en-US" dirty="0"/>
          </a:p>
        </p:txBody>
      </p:sp>
      <p:pic>
        <p:nvPicPr>
          <p:cNvPr id="5" name="Picture Placeholder 4" descr="Two photographs showing the types of racks. In the first photograph is a n open two-post rack. In the second photograph is an enclosed four-post rack."/>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943999" y="1756381"/>
            <a:ext cx="6156405" cy="3776318"/>
          </a:xfrm>
        </p:spPr>
      </p:pic>
      <p:sp>
        <p:nvSpPr>
          <p:cNvPr id="4" name="Text Placeholder 3"/>
          <p:cNvSpPr>
            <a:spLocks noGrp="1"/>
          </p:cNvSpPr>
          <p:nvPr>
            <p:ph type="body" sz="quarter" idx="11"/>
          </p:nvPr>
        </p:nvSpPr>
        <p:spPr>
          <a:xfrm>
            <a:off x="7478972" y="5220182"/>
            <a:ext cx="3976406" cy="658638"/>
          </a:xfrm>
        </p:spPr>
        <p:txBody>
          <a:bodyPr/>
          <a:lstStyle/>
          <a:p>
            <a:r>
              <a:rPr lang="en-US" altLang="zh-CN" b="1" dirty="0"/>
              <a:t>Figure 2-11  </a:t>
            </a:r>
            <a:r>
              <a:rPr lang="en-US" altLang="zh-CN" dirty="0"/>
              <a:t>Open two-post racks and enclosed four-post racks</a:t>
            </a:r>
            <a:endParaRPr lang="zh-CN" altLang="en-US" dirty="0"/>
          </a:p>
        </p:txBody>
      </p:sp>
    </p:spTree>
    <p:extLst>
      <p:ext uri="{BB962C8B-B14F-4D97-AF65-F5344CB8AC3E}">
        <p14:creationId xmlns:p14="http://schemas.microsoft.com/office/powerpoint/2010/main" val="153972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From the Demarc to a Workstation (11 of 11)</a:t>
            </a:r>
            <a:endParaRPr lang="zh-CN" altLang="en-US" dirty="0"/>
          </a:p>
        </p:txBody>
      </p:sp>
      <p:pic>
        <p:nvPicPr>
          <p:cNvPr id="5" name="Picture Placeholder 4" descr="A rack layout which has hot and cold air aisles. Cool air is pumped up from one side of the rack and hot air is vented from the other side of the rack."/>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775776" y="2593334"/>
            <a:ext cx="5569578" cy="1978666"/>
          </a:xfrm>
        </p:spPr>
      </p:pic>
      <p:sp>
        <p:nvSpPr>
          <p:cNvPr id="4" name="Text Placeholder 3"/>
          <p:cNvSpPr>
            <a:spLocks noGrp="1"/>
          </p:cNvSpPr>
          <p:nvPr>
            <p:ph type="body" sz="quarter" idx="11"/>
          </p:nvPr>
        </p:nvSpPr>
        <p:spPr>
          <a:xfrm>
            <a:off x="7478972" y="5278056"/>
            <a:ext cx="3976406" cy="600764"/>
          </a:xfrm>
        </p:spPr>
        <p:txBody>
          <a:bodyPr/>
          <a:lstStyle/>
          <a:p>
            <a:r>
              <a:rPr lang="en-US" altLang="zh-CN" b="1" dirty="0"/>
              <a:t>Figure 2-14  </a:t>
            </a:r>
            <a:r>
              <a:rPr lang="en-US" altLang="zh-CN" dirty="0"/>
              <a:t>Hot aisle/cold aisle rack layout</a:t>
            </a:r>
            <a:endParaRPr lang="zh-CN" altLang="en-US" dirty="0"/>
          </a:p>
        </p:txBody>
      </p:sp>
    </p:spTree>
    <p:extLst>
      <p:ext uri="{BB962C8B-B14F-4D97-AF65-F5344CB8AC3E}">
        <p14:creationId xmlns:p14="http://schemas.microsoft.com/office/powerpoint/2010/main" val="1143146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Cabling (1 of 5)</a:t>
            </a:r>
            <a:endParaRPr lang="zh-CN" altLang="en-US" dirty="0"/>
          </a:p>
        </p:txBody>
      </p:sp>
      <p:sp>
        <p:nvSpPr>
          <p:cNvPr id="3" name="Text Placeholder 2"/>
          <p:cNvSpPr>
            <a:spLocks noGrp="1"/>
          </p:cNvSpPr>
          <p:nvPr>
            <p:ph type="body" sz="quarter" idx="17"/>
          </p:nvPr>
        </p:nvSpPr>
        <p:spPr/>
        <p:txBody>
          <a:bodyPr/>
          <a:lstStyle/>
          <a:p>
            <a:r>
              <a:rPr lang="en-US" altLang="zh-CN" dirty="0"/>
              <a:t>Types of Cables</a:t>
            </a:r>
          </a:p>
          <a:p>
            <a:pPr lvl="1"/>
            <a:r>
              <a:rPr lang="en-US" altLang="zh-CN" b="1" dirty="0"/>
              <a:t>Patch cable </a:t>
            </a:r>
            <a:r>
              <a:rPr lang="en-US" altLang="zh-CN" dirty="0"/>
              <a:t>– a relatively short length of cabling with connectors at both ends</a:t>
            </a:r>
          </a:p>
          <a:p>
            <a:pPr lvl="1"/>
            <a:r>
              <a:rPr lang="en-US" altLang="zh-CN" b="1" dirty="0"/>
              <a:t>Horizontal cabling </a:t>
            </a:r>
            <a:r>
              <a:rPr lang="en-US" altLang="zh-CN" dirty="0"/>
              <a:t>– connects workstations to the closest data room and to switches housed in the room</a:t>
            </a:r>
          </a:p>
          <a:p>
            <a:pPr lvl="1"/>
            <a:r>
              <a:rPr lang="en-US" altLang="zh-CN" b="1" dirty="0"/>
              <a:t>Backbone cabling </a:t>
            </a:r>
            <a:r>
              <a:rPr lang="en-US" altLang="zh-CN" dirty="0"/>
              <a:t>– consists of cables or wireless links that provide interconnection between the entrance facility and MDF and between MDF and IDFs</a:t>
            </a:r>
          </a:p>
          <a:p>
            <a:pPr lvl="1"/>
            <a:r>
              <a:rPr lang="en-US" altLang="zh-CN" dirty="0"/>
              <a:t>Many network problems are the result of poor cable installations	</a:t>
            </a:r>
          </a:p>
          <a:p>
            <a:pPr lvl="2"/>
            <a:r>
              <a:rPr lang="en-US" altLang="zh-CN" dirty="0"/>
              <a:t>Pay close attention to the quality of cable connections and cable management</a:t>
            </a:r>
          </a:p>
          <a:p>
            <a:endParaRPr lang="zh-CN" altLang="en-US" dirty="0"/>
          </a:p>
        </p:txBody>
      </p:sp>
    </p:spTree>
    <p:extLst>
      <p:ext uri="{BB962C8B-B14F-4D97-AF65-F5344CB8AC3E}">
        <p14:creationId xmlns:p14="http://schemas.microsoft.com/office/powerpoint/2010/main" val="2389703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Cabling (2 of 5)</a:t>
            </a:r>
            <a:endParaRPr lang="zh-CN" altLang="en-US" dirty="0"/>
          </a:p>
        </p:txBody>
      </p:sp>
      <p:pic>
        <p:nvPicPr>
          <p:cNvPr id="5" name="Picture Placeholder 4" descr="An illustration that shows how horizontal cabling is used to connect a switch in a data room to multiple workstations. In the data room is a rack system that has multiple switches installed in it. The switches are connected together using cross connects. Individual cables that are 90 meters long go out from the switches and end in standard ANSI TIA wall outlets with a jack. Ten meters of cable connect the jacks on the standard wall outlets with the workstations. "/>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801896" y="1845795"/>
            <a:ext cx="4767577" cy="3391223"/>
          </a:xfrm>
        </p:spPr>
      </p:pic>
      <p:sp>
        <p:nvSpPr>
          <p:cNvPr id="4" name="Text Placeholder 3"/>
          <p:cNvSpPr>
            <a:spLocks noGrp="1"/>
          </p:cNvSpPr>
          <p:nvPr>
            <p:ph type="body" sz="quarter" idx="11"/>
          </p:nvPr>
        </p:nvSpPr>
        <p:spPr>
          <a:xfrm>
            <a:off x="7478972" y="5237018"/>
            <a:ext cx="3976406" cy="641802"/>
          </a:xfrm>
        </p:spPr>
        <p:txBody>
          <a:bodyPr/>
          <a:lstStyle/>
          <a:p>
            <a:r>
              <a:rPr lang="en-US" altLang="zh-CN" b="1" dirty="0"/>
              <a:t>Figure 2-15  </a:t>
            </a:r>
            <a:r>
              <a:rPr lang="en-US" altLang="zh-CN" dirty="0"/>
              <a:t>Horizontal cabling from a switch in a data room to workstations</a:t>
            </a:r>
            <a:endParaRPr lang="zh-CN" altLang="en-US" dirty="0"/>
          </a:p>
        </p:txBody>
      </p:sp>
    </p:spTree>
    <p:extLst>
      <p:ext uri="{BB962C8B-B14F-4D97-AF65-F5344CB8AC3E}">
        <p14:creationId xmlns:p14="http://schemas.microsoft.com/office/powerpoint/2010/main" val="3159839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Cabling (3 of 5)</a:t>
            </a:r>
            <a:endParaRPr lang="zh-CN" altLang="en-US" dirty="0"/>
          </a:p>
        </p:txBody>
      </p:sp>
      <p:pic>
        <p:nvPicPr>
          <p:cNvPr id="5" name="Picture Placeholder 4" descr="A diagram showing the layout of a typical U T P cabling installation. The diagram shows a work area and a data room. In the data room is an equipment rack that has a switch and a patch panel installed on it. On the wall are more patch panels. A cable connects the patch panel on the wall to the patch panel in the rack. The patch panel on the rack connects to the switch. A cable from the switch connects to the M D F and forms the backbone. Horizontal cabling connects the patch panel on the wall to a standard wall outlet in the work area. A patch cable connects the wall outlet to a workstation."/>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276911" y="1370237"/>
            <a:ext cx="4848284" cy="3938033"/>
          </a:xfrm>
        </p:spPr>
      </p:pic>
      <p:sp>
        <p:nvSpPr>
          <p:cNvPr id="4" name="Text Placeholder 3"/>
          <p:cNvSpPr>
            <a:spLocks noGrp="1"/>
          </p:cNvSpPr>
          <p:nvPr>
            <p:ph type="body" sz="quarter" idx="11"/>
          </p:nvPr>
        </p:nvSpPr>
        <p:spPr>
          <a:xfrm>
            <a:off x="7478972" y="5308270"/>
            <a:ext cx="3976406" cy="570550"/>
          </a:xfrm>
        </p:spPr>
        <p:txBody>
          <a:bodyPr/>
          <a:lstStyle/>
          <a:p>
            <a:r>
              <a:rPr lang="en-US" altLang="zh-CN" b="1" dirty="0"/>
              <a:t>Figure 2-16  </a:t>
            </a:r>
            <a:r>
              <a:rPr lang="en-US" altLang="zh-CN" dirty="0"/>
              <a:t>A typical UTP cabling installation</a:t>
            </a:r>
            <a:endParaRPr lang="zh-CN" altLang="en-US" dirty="0"/>
          </a:p>
        </p:txBody>
      </p:sp>
    </p:spTree>
    <p:extLst>
      <p:ext uri="{BB962C8B-B14F-4D97-AF65-F5344CB8AC3E}">
        <p14:creationId xmlns:p14="http://schemas.microsoft.com/office/powerpoint/2010/main" val="2173911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Cabling (4 of 5)</a:t>
            </a:r>
            <a:endParaRPr lang="zh-CN" altLang="en-US" dirty="0"/>
          </a:p>
        </p:txBody>
      </p:sp>
      <p:sp>
        <p:nvSpPr>
          <p:cNvPr id="3" name="Text Placeholder 2"/>
          <p:cNvSpPr>
            <a:spLocks noGrp="1"/>
          </p:cNvSpPr>
          <p:nvPr>
            <p:ph type="body" sz="quarter" idx="17"/>
          </p:nvPr>
        </p:nvSpPr>
        <p:spPr/>
        <p:txBody>
          <a:bodyPr/>
          <a:lstStyle/>
          <a:p>
            <a:r>
              <a:rPr lang="en-US" altLang="zh-CN" dirty="0"/>
              <a:t>Cable Management</a:t>
            </a:r>
          </a:p>
          <a:p>
            <a:pPr lvl="1"/>
            <a:r>
              <a:rPr lang="en-US" altLang="zh-CN" b="1" dirty="0"/>
              <a:t>Termination</a:t>
            </a:r>
            <a:r>
              <a:rPr lang="en-US" altLang="zh-CN" dirty="0"/>
              <a:t> – when terminating twisted-pair cabling, don’t leave more than 1 inch of exposed cable before a termination</a:t>
            </a:r>
          </a:p>
          <a:p>
            <a:pPr lvl="1"/>
            <a:r>
              <a:rPr lang="en-US" altLang="zh-CN" b="1" dirty="0"/>
              <a:t>Bend radius </a:t>
            </a:r>
            <a:r>
              <a:rPr lang="en-US" altLang="zh-CN" dirty="0"/>
              <a:t>– do not exceed the cable’s prescribed bend radius, which is the radius of the maximum arc into which you can loop a cable without impairing data transmission</a:t>
            </a:r>
          </a:p>
          <a:p>
            <a:pPr lvl="1"/>
            <a:r>
              <a:rPr lang="en-US" altLang="zh-CN" b="1" dirty="0"/>
              <a:t>Continuity </a:t>
            </a:r>
            <a:r>
              <a:rPr lang="en-US" altLang="zh-CN" dirty="0"/>
              <a:t>– use a cable tester to verify that each cable segment transmits data reliably</a:t>
            </a:r>
          </a:p>
          <a:p>
            <a:pPr lvl="1"/>
            <a:r>
              <a:rPr lang="en-US" altLang="zh-CN" b="1" dirty="0"/>
              <a:t>Loosely cinch cables</a:t>
            </a:r>
          </a:p>
          <a:p>
            <a:pPr lvl="1"/>
            <a:r>
              <a:rPr lang="en-US" altLang="zh-CN" b="1" dirty="0"/>
              <a:t>Cable coverings and conduits – </a:t>
            </a:r>
            <a:r>
              <a:rPr lang="en-US" altLang="zh-CN" dirty="0"/>
              <a:t>avoid laying cables across a floor and use cord covers if they must be exposed</a:t>
            </a:r>
          </a:p>
          <a:p>
            <a:pPr lvl="1"/>
            <a:r>
              <a:rPr lang="en-US" altLang="zh-CN" b="1" dirty="0"/>
              <a:t>EMI sources </a:t>
            </a:r>
            <a:r>
              <a:rPr lang="en-US" altLang="zh-CN" i="1" dirty="0"/>
              <a:t>– </a:t>
            </a:r>
            <a:r>
              <a:rPr lang="en-US" altLang="zh-CN" dirty="0"/>
              <a:t>install cable at least 3 feet away from fluorescent lights or other sources of EMI (electromagnetic interference)</a:t>
            </a:r>
          </a:p>
          <a:p>
            <a:pPr lvl="1"/>
            <a:r>
              <a:rPr lang="en-US" altLang="zh-CN" b="1" dirty="0"/>
              <a:t>Plenum cabling </a:t>
            </a:r>
            <a:r>
              <a:rPr lang="en-US" altLang="zh-CN" dirty="0"/>
              <a:t>– if running cable in the plenum (the area above the ceiling tile or below subflooring), make sure the cable sheath is plenum-rated</a:t>
            </a:r>
          </a:p>
          <a:p>
            <a:endParaRPr lang="zh-CN" altLang="en-US" dirty="0"/>
          </a:p>
        </p:txBody>
      </p:sp>
    </p:spTree>
    <p:extLst>
      <p:ext uri="{BB962C8B-B14F-4D97-AF65-F5344CB8AC3E}">
        <p14:creationId xmlns:p14="http://schemas.microsoft.com/office/powerpoint/2010/main" val="3718878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Cabling (5 of 5)</a:t>
            </a:r>
            <a:endParaRPr lang="zh-CN" altLang="en-US" dirty="0"/>
          </a:p>
        </p:txBody>
      </p:sp>
      <p:sp>
        <p:nvSpPr>
          <p:cNvPr id="3" name="Text Placeholder 2"/>
          <p:cNvSpPr>
            <a:spLocks noGrp="1"/>
          </p:cNvSpPr>
          <p:nvPr>
            <p:ph type="body" sz="quarter" idx="17"/>
          </p:nvPr>
        </p:nvSpPr>
        <p:spPr/>
        <p:txBody>
          <a:bodyPr/>
          <a:lstStyle/>
          <a:p>
            <a:r>
              <a:rPr lang="en-US" altLang="zh-CN" dirty="0"/>
              <a:t>Cable Management (continued)</a:t>
            </a:r>
          </a:p>
          <a:p>
            <a:pPr lvl="1"/>
            <a:r>
              <a:rPr lang="en-US" altLang="zh-CN" b="1" dirty="0"/>
              <a:t>Grounding</a:t>
            </a:r>
            <a:r>
              <a:rPr lang="en-US" altLang="zh-CN" dirty="0"/>
              <a:t> - pay attention to </a:t>
            </a:r>
            <a:r>
              <a:rPr lang="en-US" altLang="zh-CN" i="1" dirty="0"/>
              <a:t>grounding</a:t>
            </a:r>
            <a:r>
              <a:rPr lang="en-US" altLang="zh-CN" dirty="0"/>
              <a:t> requirements</a:t>
            </a:r>
          </a:p>
          <a:p>
            <a:pPr lvl="1"/>
            <a:r>
              <a:rPr lang="en-US" altLang="zh-CN" b="1" dirty="0"/>
              <a:t>Slack in cable runs</a:t>
            </a:r>
          </a:p>
          <a:p>
            <a:pPr lvl="1"/>
            <a:r>
              <a:rPr lang="en-US" altLang="zh-CN" b="1" dirty="0"/>
              <a:t>Cable trays </a:t>
            </a:r>
            <a:r>
              <a:rPr lang="en-US" altLang="zh-CN" dirty="0"/>
              <a:t>- use cable management devices such as </a:t>
            </a:r>
            <a:r>
              <a:rPr lang="en-US" altLang="zh-CN" i="1" dirty="0"/>
              <a:t>cable trays</a:t>
            </a:r>
            <a:r>
              <a:rPr lang="en-US" altLang="zh-CN" dirty="0"/>
              <a:t>, braided sleeving, and furniture grommets</a:t>
            </a:r>
          </a:p>
          <a:p>
            <a:pPr lvl="1"/>
            <a:r>
              <a:rPr lang="en-US" altLang="zh-CN" b="1" dirty="0"/>
              <a:t>Patch panels </a:t>
            </a:r>
            <a:r>
              <a:rPr lang="en-US" altLang="zh-CN" dirty="0"/>
              <a:t>- use </a:t>
            </a:r>
            <a:r>
              <a:rPr lang="en-US" altLang="zh-CN" i="1" dirty="0"/>
              <a:t>patch panels </a:t>
            </a:r>
            <a:r>
              <a:rPr lang="en-US" altLang="zh-CN" dirty="0"/>
              <a:t>to organize and connect lines</a:t>
            </a:r>
          </a:p>
          <a:p>
            <a:pPr lvl="1"/>
            <a:r>
              <a:rPr lang="en-US" altLang="zh-CN" b="1" dirty="0"/>
              <a:t>Company standards and inventory</a:t>
            </a:r>
          </a:p>
          <a:p>
            <a:pPr lvl="1"/>
            <a:r>
              <a:rPr lang="en-US" altLang="zh-CN" b="1" dirty="0"/>
              <a:t>Documentation</a:t>
            </a:r>
          </a:p>
          <a:p>
            <a:pPr lvl="2"/>
            <a:r>
              <a:rPr lang="en-US" altLang="zh-CN" dirty="0"/>
              <a:t>Keep your cable plant documentation accessible</a:t>
            </a:r>
          </a:p>
          <a:p>
            <a:pPr lvl="2"/>
            <a:r>
              <a:rPr lang="en-US" altLang="zh-CN" dirty="0"/>
              <a:t>Label every data jack or port, patch panel and connector</a:t>
            </a:r>
          </a:p>
          <a:p>
            <a:pPr lvl="2"/>
            <a:r>
              <a:rPr lang="en-US" altLang="zh-CN" dirty="0"/>
              <a:t>Use color-coded cables for different purposes</a:t>
            </a:r>
          </a:p>
          <a:p>
            <a:pPr lvl="2"/>
            <a:r>
              <a:rPr lang="en-US" altLang="zh-CN" dirty="0"/>
              <a:t>Update your documentation as you make changes to the network</a:t>
            </a:r>
          </a:p>
          <a:p>
            <a:endParaRPr lang="zh-CN" altLang="en-US" dirty="0"/>
          </a:p>
        </p:txBody>
      </p:sp>
    </p:spTree>
    <p:extLst>
      <p:ext uri="{BB962C8B-B14F-4D97-AF65-F5344CB8AC3E}">
        <p14:creationId xmlns:p14="http://schemas.microsoft.com/office/powerpoint/2010/main" val="3643964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Arial"/>
                <a:cs typeface="Arial"/>
              </a:rPr>
              <a:t>Module Objectives</a:t>
            </a:r>
            <a:endParaRPr lang="en-US" dirty="0"/>
          </a:p>
        </p:txBody>
      </p:sp>
      <p:sp>
        <p:nvSpPr>
          <p:cNvPr id="2" name="Text Placeholder 1"/>
          <p:cNvSpPr>
            <a:spLocks noGrp="1"/>
          </p:cNvSpPr>
          <p:nvPr>
            <p:ph type="body" sz="quarter" idx="15"/>
          </p:nvPr>
        </p:nvSpPr>
        <p:spPr>
          <a:xfrm>
            <a:off x="740228" y="1037230"/>
            <a:ext cx="10711543" cy="4113504"/>
          </a:xfrm>
        </p:spPr>
        <p:txBody>
          <a:bodyPr/>
          <a:lstStyle/>
          <a:p>
            <a:pPr>
              <a:lnSpc>
                <a:spcPct val="100000"/>
              </a:lnSpc>
              <a:spcBef>
                <a:spcPts val="0"/>
              </a:spcBef>
            </a:pPr>
            <a:r>
              <a:rPr lang="en-US" sz="2000" dirty="0"/>
              <a:t>By the end of this module, you should be able to: </a:t>
            </a:r>
          </a:p>
          <a:p>
            <a:pPr>
              <a:lnSpc>
                <a:spcPct val="100000"/>
              </a:lnSpc>
              <a:spcBef>
                <a:spcPts val="0"/>
              </a:spcBef>
            </a:pPr>
            <a:endParaRPr lang="en-US" sz="2000" dirty="0"/>
          </a:p>
          <a:p>
            <a:pPr>
              <a:lnSpc>
                <a:spcPct val="100000"/>
              </a:lnSpc>
              <a:spcBef>
                <a:spcPts val="0"/>
              </a:spcBef>
            </a:pPr>
            <a:r>
              <a:rPr lang="en-US" altLang="zh-CN" sz="2000" dirty="0">
                <a:latin typeface="Arial"/>
                <a:cs typeface="Arial"/>
              </a:rPr>
              <a:t>1. Describe the roles of various network and cabling equipment in commercial buildings and work areas</a:t>
            </a:r>
          </a:p>
          <a:p>
            <a:pPr>
              <a:lnSpc>
                <a:spcPct val="100000"/>
              </a:lnSpc>
              <a:spcBef>
                <a:spcPts val="0"/>
              </a:spcBef>
            </a:pPr>
            <a:endParaRPr lang="en-US" altLang="zh-CN" sz="2000" dirty="0">
              <a:latin typeface="Arial"/>
              <a:cs typeface="Arial"/>
            </a:endParaRPr>
          </a:p>
          <a:p>
            <a:pPr>
              <a:lnSpc>
                <a:spcPct val="100000"/>
              </a:lnSpc>
              <a:spcBef>
                <a:spcPts val="0"/>
              </a:spcBef>
            </a:pPr>
            <a:r>
              <a:rPr lang="en-US" altLang="zh-CN" sz="2000" dirty="0">
                <a:latin typeface="Arial"/>
                <a:cs typeface="Arial"/>
              </a:rPr>
              <a:t>2. Maintain network documentation</a:t>
            </a:r>
          </a:p>
          <a:p>
            <a:pPr>
              <a:lnSpc>
                <a:spcPct val="100000"/>
              </a:lnSpc>
              <a:spcBef>
                <a:spcPts val="0"/>
              </a:spcBef>
            </a:pPr>
            <a:r>
              <a:rPr lang="en-US" altLang="zh-CN" sz="2000" dirty="0">
                <a:latin typeface="Arial"/>
                <a:cs typeface="Arial"/>
              </a:rPr>
              <a:t> </a:t>
            </a:r>
          </a:p>
          <a:p>
            <a:pPr>
              <a:lnSpc>
                <a:spcPct val="100000"/>
              </a:lnSpc>
              <a:spcBef>
                <a:spcPts val="0"/>
              </a:spcBef>
            </a:pPr>
            <a:r>
              <a:rPr lang="en-US" altLang="zh-CN" sz="2000" dirty="0">
                <a:latin typeface="Arial"/>
                <a:cs typeface="Arial"/>
              </a:rPr>
              <a:t>3. Manage changes made to a network</a:t>
            </a:r>
          </a:p>
          <a:p>
            <a:pPr>
              <a:lnSpc>
                <a:spcPct val="100000"/>
              </a:lnSpc>
              <a:spcBef>
                <a:spcPts val="0"/>
              </a:spcBef>
            </a:pPr>
            <a:endParaRPr lang="en-US" altLang="zh-CN" sz="2000" dirty="0">
              <a:latin typeface="Arial"/>
              <a:cs typeface="Arial"/>
            </a:endParaRPr>
          </a:p>
          <a:p>
            <a:pPr>
              <a:lnSpc>
                <a:spcPct val="100000"/>
              </a:lnSpc>
              <a:spcBef>
                <a:spcPts val="0"/>
              </a:spcBef>
            </a:pPr>
            <a:endParaRPr lang="en-US" sz="2000" dirty="0">
              <a:latin typeface="Arial"/>
              <a:cs typeface="Arial"/>
            </a:endParaRPr>
          </a:p>
          <a:p>
            <a:pPr>
              <a:lnSpc>
                <a:spcPct val="100000"/>
              </a:lnSpc>
              <a:spcBef>
                <a:spcPts val="0"/>
              </a:spcBef>
            </a:pPr>
            <a:endParaRPr lang="en-US" sz="2000" dirty="0">
              <a:latin typeface="Arial"/>
              <a:cs typeface="Arial"/>
            </a:endParaRPr>
          </a:p>
          <a:p>
            <a:endParaRPr lang="en-US" dirty="0"/>
          </a:p>
        </p:txBody>
      </p:sp>
    </p:spTree>
    <p:extLst>
      <p:ext uri="{BB962C8B-B14F-4D97-AF65-F5344CB8AC3E}">
        <p14:creationId xmlns:p14="http://schemas.microsoft.com/office/powerpoint/2010/main" val="54954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Monitoring the Environment and Security</a:t>
            </a:r>
            <a:endParaRPr lang="zh-CN" altLang="en-US" dirty="0"/>
          </a:p>
        </p:txBody>
      </p:sp>
      <p:sp>
        <p:nvSpPr>
          <p:cNvPr id="3" name="Text Placeholder 2"/>
          <p:cNvSpPr>
            <a:spLocks noGrp="1"/>
          </p:cNvSpPr>
          <p:nvPr>
            <p:ph type="body" sz="quarter" idx="17"/>
          </p:nvPr>
        </p:nvSpPr>
        <p:spPr/>
        <p:txBody>
          <a:bodyPr/>
          <a:lstStyle/>
          <a:p>
            <a:r>
              <a:rPr lang="en-US" altLang="zh-CN" dirty="0"/>
              <a:t>Data rooms are often serviced by HVAC systems separate from the rest of the building</a:t>
            </a:r>
          </a:p>
          <a:p>
            <a:r>
              <a:rPr lang="en-US" altLang="zh-CN" dirty="0"/>
              <a:t>Specialized products can monitor the critical factors of a data closet’s environment:</a:t>
            </a:r>
          </a:p>
          <a:p>
            <a:pPr lvl="1"/>
            <a:r>
              <a:rPr lang="en-US" altLang="zh-CN" dirty="0"/>
              <a:t>Unacceptable temperature</a:t>
            </a:r>
          </a:p>
          <a:p>
            <a:pPr lvl="1"/>
            <a:r>
              <a:rPr lang="en-US" altLang="zh-CN" dirty="0"/>
              <a:t>Humidity</a:t>
            </a:r>
          </a:p>
          <a:p>
            <a:pPr lvl="1"/>
            <a:r>
              <a:rPr lang="en-US" altLang="zh-CN" dirty="0"/>
              <a:t>Airflow conditions</a:t>
            </a:r>
          </a:p>
          <a:p>
            <a:r>
              <a:rPr lang="en-US" altLang="zh-CN" dirty="0"/>
              <a:t>Every data room should be locked with only limited IT personnel having keys</a:t>
            </a:r>
          </a:p>
          <a:p>
            <a:pPr lvl="1"/>
            <a:r>
              <a:rPr lang="en-US" altLang="zh-CN" dirty="0"/>
              <a:t>Security cameras are suggested</a:t>
            </a:r>
          </a:p>
          <a:p>
            <a:endParaRPr lang="zh-CN" altLang="en-US" dirty="0"/>
          </a:p>
        </p:txBody>
      </p:sp>
    </p:spTree>
    <p:extLst>
      <p:ext uri="{BB962C8B-B14F-4D97-AF65-F5344CB8AC3E}">
        <p14:creationId xmlns:p14="http://schemas.microsoft.com/office/powerpoint/2010/main" val="1414276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2-1 </a:t>
            </a:r>
          </a:p>
        </p:txBody>
      </p:sp>
      <p:sp>
        <p:nvSpPr>
          <p:cNvPr id="2" name="Text Placeholder 1"/>
          <p:cNvSpPr>
            <a:spLocks noGrp="1"/>
          </p:cNvSpPr>
          <p:nvPr>
            <p:ph type="body" sz="quarter" idx="15"/>
          </p:nvPr>
        </p:nvSpPr>
        <p:spPr/>
        <p:txBody>
          <a:bodyPr/>
          <a:lstStyle/>
          <a:p>
            <a:r>
              <a:rPr lang="en-US" dirty="0"/>
              <a:t>Which of the following causes physical layer failures?</a:t>
            </a:r>
          </a:p>
          <a:p>
            <a:pPr marL="457200" indent="-457200">
              <a:buAutoNum type="alphaLcPeriod"/>
            </a:pPr>
            <a:r>
              <a:rPr lang="en-US" dirty="0"/>
              <a:t>SCADA</a:t>
            </a:r>
          </a:p>
          <a:p>
            <a:pPr marL="457200" indent="-457200">
              <a:buFont typeface="Arial" panose="020B0604020202020204" pitchFamily="34" charset="0"/>
              <a:buAutoNum type="alphaLcPeriod"/>
            </a:pPr>
            <a:r>
              <a:rPr lang="en-US" dirty="0"/>
              <a:t>PVC</a:t>
            </a:r>
          </a:p>
          <a:p>
            <a:pPr marL="457200" indent="-457200">
              <a:buFont typeface="Arial" panose="020B0604020202020204" pitchFamily="34" charset="0"/>
              <a:buAutoNum type="alphaLcPeriod"/>
            </a:pPr>
            <a:r>
              <a:rPr lang="en-US" dirty="0"/>
              <a:t>STP</a:t>
            </a:r>
          </a:p>
          <a:p>
            <a:pPr marL="457200" indent="-457200">
              <a:buFont typeface="Arial" panose="020B0604020202020204" pitchFamily="34" charset="0"/>
              <a:buAutoNum type="alphaLcPeriod"/>
            </a:pPr>
            <a:r>
              <a:rPr lang="en-US" dirty="0"/>
              <a:t>EMI</a:t>
            </a:r>
          </a:p>
        </p:txBody>
      </p:sp>
    </p:spTree>
    <p:extLst>
      <p:ext uri="{BB962C8B-B14F-4D97-AF65-F5344CB8AC3E}">
        <p14:creationId xmlns:p14="http://schemas.microsoft.com/office/powerpoint/2010/main" val="2438829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2-1: Answer</a:t>
            </a:r>
          </a:p>
        </p:txBody>
      </p:sp>
      <p:sp>
        <p:nvSpPr>
          <p:cNvPr id="2" name="Text Placeholder 1"/>
          <p:cNvSpPr>
            <a:spLocks noGrp="1"/>
          </p:cNvSpPr>
          <p:nvPr>
            <p:ph type="body" sz="quarter" idx="15"/>
          </p:nvPr>
        </p:nvSpPr>
        <p:spPr/>
        <p:txBody>
          <a:bodyPr/>
          <a:lstStyle/>
          <a:p>
            <a:r>
              <a:rPr lang="en-US" dirty="0"/>
              <a:t>Which of the following causes physical layer failures?</a:t>
            </a:r>
          </a:p>
          <a:p>
            <a:pPr>
              <a:spcBef>
                <a:spcPts val="600"/>
              </a:spcBef>
              <a:spcAft>
                <a:spcPts val="600"/>
              </a:spcAft>
            </a:pPr>
            <a:endParaRPr lang="en-US" b="1" dirty="0"/>
          </a:p>
          <a:p>
            <a:pPr>
              <a:spcBef>
                <a:spcPts val="600"/>
              </a:spcBef>
              <a:spcAft>
                <a:spcPts val="600"/>
              </a:spcAft>
            </a:pPr>
            <a:r>
              <a:rPr lang="en-US" b="1" dirty="0"/>
              <a:t>Answer: d. EMI</a:t>
            </a:r>
          </a:p>
          <a:p>
            <a:pPr>
              <a:spcBef>
                <a:spcPts val="600"/>
              </a:spcBef>
              <a:spcAft>
                <a:spcPts val="600"/>
              </a:spcAft>
            </a:pPr>
            <a:r>
              <a:rPr lang="en-US" b="1" dirty="0"/>
              <a:t>Install cable at least 3 feet away from fluorescent lights or other sources of EMI (electromagnetic interference) to reduce the possibility of noise (interference) that can affect your network’s signals at the physical layer</a:t>
            </a:r>
          </a:p>
        </p:txBody>
      </p:sp>
    </p:spTree>
    <p:extLst>
      <p:ext uri="{BB962C8B-B14F-4D97-AF65-F5344CB8AC3E}">
        <p14:creationId xmlns:p14="http://schemas.microsoft.com/office/powerpoint/2010/main" val="1148854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Network Documentation</a:t>
            </a:r>
            <a:endParaRPr lang="zh-CN" altLang="en-US" dirty="0"/>
          </a:p>
        </p:txBody>
      </p:sp>
      <p:sp>
        <p:nvSpPr>
          <p:cNvPr id="3" name="Text Placeholder 2"/>
          <p:cNvSpPr>
            <a:spLocks noGrp="1"/>
          </p:cNvSpPr>
          <p:nvPr>
            <p:ph type="body" sz="quarter" idx="17"/>
          </p:nvPr>
        </p:nvSpPr>
        <p:spPr/>
        <p:txBody>
          <a:bodyPr/>
          <a:lstStyle/>
          <a:p>
            <a:r>
              <a:rPr lang="en-US" altLang="zh-CN" dirty="0"/>
              <a:t>Having up-to-date and detailed documentation of your network is essential for the following reasons:</a:t>
            </a:r>
          </a:p>
          <a:p>
            <a:pPr lvl="1"/>
            <a:r>
              <a:rPr lang="en-US" altLang="zh-CN" dirty="0"/>
              <a:t>Makes communication with coworkers more efficient</a:t>
            </a:r>
          </a:p>
          <a:p>
            <a:pPr lvl="1"/>
            <a:r>
              <a:rPr lang="en-US" altLang="zh-CN" dirty="0"/>
              <a:t>Speeds up troubleshooting efforts</a:t>
            </a:r>
          </a:p>
          <a:p>
            <a:pPr lvl="1"/>
            <a:r>
              <a:rPr lang="en-US" altLang="zh-CN" dirty="0"/>
              <a:t>Puts information at your fingertips when facing similar problems in the future</a:t>
            </a:r>
          </a:p>
          <a:p>
            <a:endParaRPr lang="zh-CN" altLang="en-US" dirty="0"/>
          </a:p>
        </p:txBody>
      </p:sp>
    </p:spTree>
    <p:extLst>
      <p:ext uri="{BB962C8B-B14F-4D97-AF65-F5344CB8AC3E}">
        <p14:creationId xmlns:p14="http://schemas.microsoft.com/office/powerpoint/2010/main" val="1611690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Network Diagrams (1 of 6)</a:t>
            </a:r>
            <a:endParaRPr lang="zh-CN" altLang="en-US" dirty="0"/>
          </a:p>
        </p:txBody>
      </p:sp>
      <p:sp>
        <p:nvSpPr>
          <p:cNvPr id="3" name="Text Placeholder 2"/>
          <p:cNvSpPr>
            <a:spLocks noGrp="1"/>
          </p:cNvSpPr>
          <p:nvPr>
            <p:ph type="body" sz="quarter" idx="17"/>
          </p:nvPr>
        </p:nvSpPr>
        <p:spPr/>
        <p:txBody>
          <a:bodyPr/>
          <a:lstStyle/>
          <a:p>
            <a:r>
              <a:rPr lang="en-US" altLang="zh-CN" dirty="0"/>
              <a:t>Network diagrams are graphical representations of a network’s devices and connections</a:t>
            </a:r>
          </a:p>
          <a:p>
            <a:pPr lvl="1"/>
            <a:r>
              <a:rPr lang="en-US" altLang="zh-CN" dirty="0"/>
              <a:t>They may show physical layout, logical topology, IP address reserves, names of major network devices, and types of transmission media</a:t>
            </a:r>
          </a:p>
          <a:p>
            <a:r>
              <a:rPr lang="en-US" altLang="zh-CN" dirty="0"/>
              <a:t>Network mapping - the process of discovering and identifying the devices on a network</a:t>
            </a:r>
          </a:p>
          <a:p>
            <a:pPr lvl="1"/>
            <a:r>
              <a:rPr lang="en-US" altLang="zh-CN" dirty="0"/>
              <a:t>Nmap – one of the most popular tools used for network mapping</a:t>
            </a:r>
          </a:p>
          <a:p>
            <a:pPr lvl="1"/>
            <a:r>
              <a:rPr lang="en-US" altLang="zh-CN" dirty="0"/>
              <a:t>Zenmap – Nmap’s GUI option</a:t>
            </a:r>
          </a:p>
          <a:p>
            <a:r>
              <a:rPr lang="en-US" altLang="zh-CN" dirty="0"/>
              <a:t>Cisco Systems set the standard for diagram symbols used to represent network devices</a:t>
            </a:r>
          </a:p>
          <a:p>
            <a:endParaRPr lang="zh-CN" altLang="en-US" dirty="0"/>
          </a:p>
        </p:txBody>
      </p:sp>
    </p:spTree>
    <p:extLst>
      <p:ext uri="{BB962C8B-B14F-4D97-AF65-F5344CB8AC3E}">
        <p14:creationId xmlns:p14="http://schemas.microsoft.com/office/powerpoint/2010/main" val="2655994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Network Diagrams (2 of 6)</a:t>
            </a:r>
            <a:endParaRPr lang="zh-CN" altLang="en-US" dirty="0"/>
          </a:p>
        </p:txBody>
      </p:sp>
      <p:pic>
        <p:nvPicPr>
          <p:cNvPr id="5" name="Picture Placeholder 4" descr="The output of the N map command displayed in a Power Shell command line window. N map is a powerful networking tool that can be used for network discovery."/>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950156" y="2462705"/>
            <a:ext cx="6528816" cy="2627376"/>
          </a:xfrm>
        </p:spPr>
      </p:pic>
      <p:sp>
        <p:nvSpPr>
          <p:cNvPr id="4" name="Text Placeholder 3"/>
          <p:cNvSpPr>
            <a:spLocks noGrp="1"/>
          </p:cNvSpPr>
          <p:nvPr>
            <p:ph type="body" sz="quarter" idx="11"/>
          </p:nvPr>
        </p:nvSpPr>
        <p:spPr>
          <a:xfrm>
            <a:off x="7478972" y="5289630"/>
            <a:ext cx="3976406" cy="589190"/>
          </a:xfrm>
        </p:spPr>
        <p:txBody>
          <a:bodyPr/>
          <a:lstStyle/>
          <a:p>
            <a:r>
              <a:rPr lang="en-US" altLang="zh-CN" b="1" dirty="0"/>
              <a:t>Figure 2-23  </a:t>
            </a:r>
            <a:r>
              <a:rPr lang="en-US" altLang="zh-CN" dirty="0"/>
              <a:t>Nmap output in PowerShell using the </a:t>
            </a:r>
            <a:r>
              <a:rPr lang="en-US" altLang="zh-CN" b="1" dirty="0">
                <a:latin typeface="Courier New" panose="02070309020205020404" pitchFamily="49" charset="0"/>
                <a:cs typeface="Courier New" panose="02070309020205020404" pitchFamily="49" charset="0"/>
              </a:rPr>
              <a:t>nmap</a:t>
            </a:r>
            <a:r>
              <a:rPr lang="en-US" altLang="zh-CN" dirty="0"/>
              <a:t> command</a:t>
            </a:r>
            <a:endParaRPr lang="zh-CN" altLang="en-US" dirty="0"/>
          </a:p>
        </p:txBody>
      </p:sp>
    </p:spTree>
    <p:extLst>
      <p:ext uri="{BB962C8B-B14F-4D97-AF65-F5344CB8AC3E}">
        <p14:creationId xmlns:p14="http://schemas.microsoft.com/office/powerpoint/2010/main" val="3744603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Network Diagrams (3 of 6)</a:t>
            </a:r>
            <a:endParaRPr lang="zh-CN" altLang="en-US" dirty="0"/>
          </a:p>
        </p:txBody>
      </p:sp>
      <p:pic>
        <p:nvPicPr>
          <p:cNvPr id="5" name="Picture Placeholder 4" descr="A network diagram that shows the devices on a network using symbols from Cisco. The network has a two switches that are serially connected and connected to one of the switches is a wireless access point. A web server cluster and a file server are connected to one of the switches. A printer and a workstation are connected to the other switch. A laptop is connected to the wireless access point. One of the switches is connected to a router that is further connected to a firewall. The firewall connects to the Internet."/>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324648" y="2106593"/>
            <a:ext cx="6003734" cy="2928395"/>
          </a:xfrm>
        </p:spPr>
      </p:pic>
      <p:sp>
        <p:nvSpPr>
          <p:cNvPr id="4" name="Text Placeholder 3"/>
          <p:cNvSpPr>
            <a:spLocks noGrp="1"/>
          </p:cNvSpPr>
          <p:nvPr>
            <p:ph type="body" sz="quarter" idx="11"/>
          </p:nvPr>
        </p:nvSpPr>
        <p:spPr>
          <a:xfrm>
            <a:off x="7478972" y="5312780"/>
            <a:ext cx="3976406" cy="566040"/>
          </a:xfrm>
        </p:spPr>
        <p:txBody>
          <a:bodyPr/>
          <a:lstStyle/>
          <a:p>
            <a:r>
              <a:rPr lang="en-US" altLang="zh-CN" b="1" dirty="0"/>
              <a:t>Figure 2-25  </a:t>
            </a:r>
            <a:r>
              <a:rPr lang="en-US" altLang="zh-CN" dirty="0"/>
              <a:t>Network diagram using Cisco symbols</a:t>
            </a:r>
            <a:endParaRPr lang="zh-CN" altLang="en-US" dirty="0"/>
          </a:p>
        </p:txBody>
      </p:sp>
    </p:spTree>
    <p:extLst>
      <p:ext uri="{BB962C8B-B14F-4D97-AF65-F5344CB8AC3E}">
        <p14:creationId xmlns:p14="http://schemas.microsoft.com/office/powerpoint/2010/main" val="1282392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Network Diagrams (4 of 6)</a:t>
            </a:r>
            <a:endParaRPr lang="zh-CN" altLang="en-US" dirty="0"/>
          </a:p>
        </p:txBody>
      </p:sp>
      <p:sp>
        <p:nvSpPr>
          <p:cNvPr id="3" name="Text Placeholder 2"/>
          <p:cNvSpPr>
            <a:spLocks noGrp="1"/>
          </p:cNvSpPr>
          <p:nvPr>
            <p:ph type="body" sz="quarter" idx="17"/>
          </p:nvPr>
        </p:nvSpPr>
        <p:spPr/>
        <p:txBody>
          <a:bodyPr/>
          <a:lstStyle/>
          <a:p>
            <a:r>
              <a:rPr lang="en-US" altLang="zh-CN" dirty="0"/>
              <a:t>Network diagrams provide broad snapshots of a network’s physical or logical topology</a:t>
            </a:r>
          </a:p>
          <a:p>
            <a:pPr lvl="1"/>
            <a:r>
              <a:rPr lang="en-US" altLang="zh-CN" dirty="0"/>
              <a:t>Useful for planning where to insert a new switch or determining how a particular router, gateway, or firewall interact</a:t>
            </a:r>
          </a:p>
          <a:p>
            <a:r>
              <a:rPr lang="en-US" altLang="zh-CN" dirty="0"/>
              <a:t>Wiring schematic is a graphical representation of a network’s wired infrastructure</a:t>
            </a:r>
          </a:p>
          <a:p>
            <a:pPr lvl="1"/>
            <a:r>
              <a:rPr lang="en-US" altLang="zh-CN" dirty="0"/>
              <a:t>In detailed form, it shows every wire necessary to interconnect network devices</a:t>
            </a:r>
          </a:p>
          <a:p>
            <a:r>
              <a:rPr lang="en-US" altLang="zh-CN" dirty="0"/>
              <a:t>Rack diagram is a drawing that show devices stacked in a rack system</a:t>
            </a:r>
          </a:p>
          <a:p>
            <a:endParaRPr lang="en-US" altLang="zh-CN" dirty="0"/>
          </a:p>
          <a:p>
            <a:endParaRPr lang="zh-CN" altLang="en-US" dirty="0"/>
          </a:p>
        </p:txBody>
      </p:sp>
    </p:spTree>
    <p:extLst>
      <p:ext uri="{BB962C8B-B14F-4D97-AF65-F5344CB8AC3E}">
        <p14:creationId xmlns:p14="http://schemas.microsoft.com/office/powerpoint/2010/main" val="425683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Network Diagrams (5 of 6)</a:t>
            </a:r>
            <a:endParaRPr lang="zh-CN" altLang="en-US" dirty="0"/>
          </a:p>
        </p:txBody>
      </p:sp>
      <p:pic>
        <p:nvPicPr>
          <p:cNvPr id="5" name="Picture Placeholder 4" descr="A wiring diagram shows multiple devices connected together on a network. The following information is shown in the wiring diagram. There is an 8-port switch that is connected to a Print Server and two File Servers, File Server 1 and File Server 2. There is a 24-port Gigabit switch that is connected to Work stations 1, 2, 3, and 4. A V o I P adapter is present that is connected to Phones 1 and 2. A voice and data gateway device is also present. The V o I P adapter and the voice and data gateway are connected to a P o E and Gigabit switch. An uplink cable from the 8-port Gigabit Switch, the P o E Gigabit Switch, and the 24-port Gigabit Switch connect the switches to a cable modem and switch. A cable connects the modem to a WAN. A Wi-Fi 6 wireless router is additionally connected to the cable modem and switch."/>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844287" y="1211819"/>
            <a:ext cx="5184648" cy="4803648"/>
          </a:xfrm>
        </p:spPr>
      </p:pic>
      <p:sp>
        <p:nvSpPr>
          <p:cNvPr id="4" name="Text Placeholder 3"/>
          <p:cNvSpPr>
            <a:spLocks noGrp="1"/>
          </p:cNvSpPr>
          <p:nvPr>
            <p:ph type="body" sz="quarter" idx="11"/>
          </p:nvPr>
        </p:nvSpPr>
        <p:spPr>
          <a:xfrm>
            <a:off x="7478972" y="5578997"/>
            <a:ext cx="3976406" cy="299823"/>
          </a:xfrm>
        </p:spPr>
        <p:txBody>
          <a:bodyPr/>
          <a:lstStyle/>
          <a:p>
            <a:r>
              <a:rPr lang="en-US" altLang="zh-CN" b="1" dirty="0"/>
              <a:t>Figure 2-29  </a:t>
            </a:r>
            <a:r>
              <a:rPr lang="en-US" altLang="zh-CN" dirty="0"/>
              <a:t>Wiring diagram</a:t>
            </a:r>
            <a:endParaRPr lang="zh-CN" altLang="en-US" dirty="0"/>
          </a:p>
        </p:txBody>
      </p:sp>
    </p:spTree>
    <p:extLst>
      <p:ext uri="{BB962C8B-B14F-4D97-AF65-F5344CB8AC3E}">
        <p14:creationId xmlns:p14="http://schemas.microsoft.com/office/powerpoint/2010/main" val="3211490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Network Diagrams (6 of 6)</a:t>
            </a:r>
            <a:endParaRPr lang="zh-CN" altLang="en-US" dirty="0"/>
          </a:p>
        </p:txBody>
      </p:sp>
      <p:pic>
        <p:nvPicPr>
          <p:cNvPr id="5" name="Picture Placeholder 4" descr="An illustration shows the typical devices that are installed on a rack. They include switches, patch panels, servers, security appliances, and a U P S."/>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457745" y="1436873"/>
            <a:ext cx="3352745" cy="4281922"/>
          </a:xfrm>
        </p:spPr>
      </p:pic>
      <p:sp>
        <p:nvSpPr>
          <p:cNvPr id="4" name="Text Placeholder 3"/>
          <p:cNvSpPr>
            <a:spLocks noGrp="1"/>
          </p:cNvSpPr>
          <p:nvPr>
            <p:ph type="body" sz="quarter" idx="11"/>
          </p:nvPr>
        </p:nvSpPr>
        <p:spPr>
          <a:xfrm>
            <a:off x="7478972" y="5347504"/>
            <a:ext cx="3976406" cy="531316"/>
          </a:xfrm>
        </p:spPr>
        <p:txBody>
          <a:bodyPr/>
          <a:lstStyle/>
          <a:p>
            <a:r>
              <a:rPr lang="en-US" altLang="zh-CN" b="1" dirty="0"/>
              <a:t>Figure 2-30  </a:t>
            </a:r>
            <a:r>
              <a:rPr lang="en-US" altLang="zh-CN" dirty="0"/>
              <a:t>Typical devices installed on a rack</a:t>
            </a:r>
            <a:endParaRPr lang="zh-CN" altLang="en-US" dirty="0"/>
          </a:p>
        </p:txBody>
      </p:sp>
    </p:spTree>
    <p:extLst>
      <p:ext uri="{BB962C8B-B14F-4D97-AF65-F5344CB8AC3E}">
        <p14:creationId xmlns:p14="http://schemas.microsoft.com/office/powerpoint/2010/main" val="1953444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Components of Structured Cabling</a:t>
            </a:r>
            <a:endParaRPr lang="zh-CN" altLang="en-US" dirty="0"/>
          </a:p>
        </p:txBody>
      </p:sp>
      <p:sp>
        <p:nvSpPr>
          <p:cNvPr id="3" name="Text Placeholder 2"/>
          <p:cNvSpPr>
            <a:spLocks noGrp="1"/>
          </p:cNvSpPr>
          <p:nvPr>
            <p:ph type="body" sz="quarter" idx="17"/>
          </p:nvPr>
        </p:nvSpPr>
        <p:spPr/>
        <p:txBody>
          <a:bodyPr/>
          <a:lstStyle/>
          <a:p>
            <a:r>
              <a:rPr lang="en-US" altLang="zh-CN" dirty="0"/>
              <a:t>ANSI/TIA-568 Commercial Building Wiring Standard</a:t>
            </a:r>
          </a:p>
          <a:p>
            <a:pPr lvl="1"/>
            <a:r>
              <a:rPr lang="en-US" altLang="zh-CN" dirty="0"/>
              <a:t>Also known as structured cabling</a:t>
            </a:r>
          </a:p>
          <a:p>
            <a:r>
              <a:rPr lang="en-US" altLang="zh-CN" dirty="0"/>
              <a:t>The wiring standard describes the best way to install networking media to maximize performance and minimize upkeep</a:t>
            </a:r>
          </a:p>
          <a:p>
            <a:pPr lvl="1"/>
            <a:r>
              <a:rPr lang="en-US" altLang="zh-CN" dirty="0"/>
              <a:t>The principles apply no matter what type of media, transmission technology, or networking speeds are involved</a:t>
            </a:r>
          </a:p>
          <a:p>
            <a:r>
              <a:rPr lang="en-US" altLang="zh-CN" dirty="0"/>
              <a:t>Structured cabling is based on a hierarchical design and assumes a network is based on the star topology</a:t>
            </a:r>
          </a:p>
          <a:p>
            <a:endParaRPr lang="zh-CN" altLang="en-US" dirty="0"/>
          </a:p>
        </p:txBody>
      </p:sp>
    </p:spTree>
    <p:extLst>
      <p:ext uri="{BB962C8B-B14F-4D97-AF65-F5344CB8AC3E}">
        <p14:creationId xmlns:p14="http://schemas.microsoft.com/office/powerpoint/2010/main" val="3556347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Operating Procedures</a:t>
            </a:r>
            <a:endParaRPr lang="zh-CN" altLang="en-US" dirty="0"/>
          </a:p>
        </p:txBody>
      </p:sp>
      <p:sp>
        <p:nvSpPr>
          <p:cNvPr id="3" name="Text Placeholder 2"/>
          <p:cNvSpPr>
            <a:spLocks noGrp="1"/>
          </p:cNvSpPr>
          <p:nvPr>
            <p:ph type="body" sz="quarter" idx="17"/>
          </p:nvPr>
        </p:nvSpPr>
        <p:spPr/>
        <p:txBody>
          <a:bodyPr/>
          <a:lstStyle/>
          <a:p>
            <a:r>
              <a:rPr lang="en-US" altLang="zh-CN" dirty="0"/>
              <a:t>Essential documentation:</a:t>
            </a:r>
          </a:p>
          <a:p>
            <a:pPr lvl="1"/>
            <a:r>
              <a:rPr lang="en-US" altLang="zh-CN" dirty="0"/>
              <a:t>Logical and physical connections on a network</a:t>
            </a:r>
          </a:p>
          <a:p>
            <a:pPr lvl="1"/>
            <a:r>
              <a:rPr lang="en-US" altLang="zh-CN" dirty="0"/>
              <a:t>Inventory management</a:t>
            </a:r>
          </a:p>
          <a:p>
            <a:pPr lvl="1"/>
            <a:r>
              <a:rPr lang="en-US" altLang="zh-CN" dirty="0"/>
              <a:t>IP address utilization</a:t>
            </a:r>
          </a:p>
          <a:p>
            <a:pPr lvl="1"/>
            <a:r>
              <a:rPr lang="en-US" altLang="zh-CN" dirty="0"/>
              <a:t>Vendors</a:t>
            </a:r>
          </a:p>
          <a:p>
            <a:pPr lvl="1"/>
            <a:r>
              <a:rPr lang="en-US" altLang="zh-CN" dirty="0"/>
              <a:t>Internal operating procedures</a:t>
            </a:r>
          </a:p>
          <a:p>
            <a:pPr lvl="1"/>
            <a:r>
              <a:rPr lang="en-US" altLang="zh-CN" dirty="0"/>
              <a:t>Policies</a:t>
            </a:r>
          </a:p>
          <a:p>
            <a:pPr lvl="1"/>
            <a:r>
              <a:rPr lang="en-US" altLang="zh-CN" dirty="0"/>
              <a:t>Standards</a:t>
            </a:r>
          </a:p>
          <a:p>
            <a:r>
              <a:rPr lang="en-US" altLang="zh-CN" dirty="0"/>
              <a:t>Many corporations establish </a:t>
            </a:r>
            <a:r>
              <a:rPr lang="en-US" altLang="zh-CN" b="1" dirty="0"/>
              <a:t>SOPs (standard operating procedures) </a:t>
            </a:r>
            <a:r>
              <a:rPr lang="en-US" altLang="zh-CN" dirty="0"/>
              <a:t>to ensure consistency</a:t>
            </a:r>
          </a:p>
          <a:p>
            <a:r>
              <a:rPr lang="en-US" altLang="zh-CN" dirty="0"/>
              <a:t>An organization could provide an internal website or database to hold this information</a:t>
            </a:r>
          </a:p>
          <a:p>
            <a:endParaRPr lang="zh-CN" altLang="en-US" dirty="0"/>
          </a:p>
        </p:txBody>
      </p:sp>
    </p:spTree>
    <p:extLst>
      <p:ext uri="{BB962C8B-B14F-4D97-AF65-F5344CB8AC3E}">
        <p14:creationId xmlns:p14="http://schemas.microsoft.com/office/powerpoint/2010/main" val="3040066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Inventory Management</a:t>
            </a:r>
            <a:endParaRPr lang="zh-CN" altLang="en-US" dirty="0"/>
          </a:p>
        </p:txBody>
      </p:sp>
      <p:sp>
        <p:nvSpPr>
          <p:cNvPr id="3" name="Text Placeholder 2"/>
          <p:cNvSpPr>
            <a:spLocks noGrp="1"/>
          </p:cNvSpPr>
          <p:nvPr>
            <p:ph type="body" sz="quarter" idx="17"/>
          </p:nvPr>
        </p:nvSpPr>
        <p:spPr/>
        <p:txBody>
          <a:bodyPr/>
          <a:lstStyle/>
          <a:p>
            <a:r>
              <a:rPr lang="en-US" altLang="zh-CN" b="1" dirty="0"/>
              <a:t>System life cycle (SLC) </a:t>
            </a:r>
            <a:r>
              <a:rPr lang="en-US" altLang="zh-CN" dirty="0"/>
              <a:t>is the process of designing, implementing, and maintaining an entire network</a:t>
            </a:r>
          </a:p>
          <a:p>
            <a:r>
              <a:rPr lang="en-US" altLang="zh-CN" dirty="0"/>
              <a:t>SLC includes:</a:t>
            </a:r>
          </a:p>
          <a:p>
            <a:pPr lvl="1"/>
            <a:r>
              <a:rPr lang="en-US" altLang="zh-CN" dirty="0"/>
              <a:t>Removal and disposal of outdated assets</a:t>
            </a:r>
          </a:p>
          <a:p>
            <a:pPr lvl="1"/>
            <a:r>
              <a:rPr lang="en-US" altLang="zh-CN" dirty="0"/>
              <a:t>Addition of compatible, updated devices</a:t>
            </a:r>
          </a:p>
          <a:p>
            <a:r>
              <a:rPr lang="en-US" altLang="zh-CN" b="1" dirty="0"/>
              <a:t>Inventory management </a:t>
            </a:r>
            <a:r>
              <a:rPr lang="en-US" altLang="zh-CN" dirty="0"/>
              <a:t>is the monitoring and maintaining of all assets that make up a network</a:t>
            </a:r>
          </a:p>
          <a:p>
            <a:pPr lvl="1"/>
            <a:r>
              <a:rPr lang="en-US" altLang="zh-CN" dirty="0"/>
              <a:t>Simplifies maintaining and upgrading a network</a:t>
            </a:r>
          </a:p>
          <a:p>
            <a:pPr lvl="1"/>
            <a:r>
              <a:rPr lang="en-US" altLang="zh-CN" dirty="0"/>
              <a:t>Provides network administrators with information about the costs and benefits of certain types of hardware or software</a:t>
            </a:r>
          </a:p>
          <a:p>
            <a:endParaRPr lang="zh-CN" altLang="en-US" dirty="0"/>
          </a:p>
        </p:txBody>
      </p:sp>
    </p:spTree>
    <p:extLst>
      <p:ext uri="{BB962C8B-B14F-4D97-AF65-F5344CB8AC3E}">
        <p14:creationId xmlns:p14="http://schemas.microsoft.com/office/powerpoint/2010/main" val="3257181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Labeling and Naming Conventions (1 of 3)</a:t>
            </a:r>
            <a:endParaRPr lang="zh-CN" altLang="en-US" dirty="0"/>
          </a:p>
        </p:txBody>
      </p:sp>
      <p:sp>
        <p:nvSpPr>
          <p:cNvPr id="3" name="Text Placeholder 2"/>
          <p:cNvSpPr>
            <a:spLocks noGrp="1"/>
          </p:cNvSpPr>
          <p:nvPr>
            <p:ph type="body" sz="quarter" idx="17"/>
          </p:nvPr>
        </p:nvSpPr>
        <p:spPr/>
        <p:txBody>
          <a:bodyPr>
            <a:normAutofit/>
          </a:bodyPr>
          <a:lstStyle/>
          <a:p>
            <a:pPr>
              <a:lnSpc>
                <a:spcPct val="100000"/>
              </a:lnSpc>
            </a:pPr>
            <a:r>
              <a:rPr lang="en-US" altLang="zh-CN" dirty="0"/>
              <a:t>Tips for labeling and naming conventions:</a:t>
            </a:r>
          </a:p>
          <a:p>
            <a:pPr lvl="1">
              <a:lnSpc>
                <a:spcPct val="100000"/>
              </a:lnSpc>
            </a:pPr>
            <a:r>
              <a:rPr lang="en-US" altLang="zh-CN" dirty="0"/>
              <a:t>Use names that are as descriptive as possible</a:t>
            </a:r>
          </a:p>
          <a:p>
            <a:pPr lvl="1">
              <a:lnSpc>
                <a:spcPct val="100000"/>
              </a:lnSpc>
            </a:pPr>
            <a:r>
              <a:rPr lang="en-US" altLang="zh-CN" dirty="0"/>
              <a:t>Only include fields that are essential in identifying the device</a:t>
            </a:r>
          </a:p>
          <a:p>
            <a:pPr lvl="1">
              <a:lnSpc>
                <a:spcPct val="100000"/>
              </a:lnSpc>
            </a:pPr>
            <a:r>
              <a:rPr lang="en-US" altLang="zh-CN" dirty="0"/>
              <a:t>Don’t overcomplicate the name with useless or redundant information</a:t>
            </a:r>
          </a:p>
          <a:p>
            <a:pPr lvl="1">
              <a:lnSpc>
                <a:spcPct val="100000"/>
              </a:lnSpc>
            </a:pPr>
            <a:r>
              <a:rPr lang="en-US" altLang="zh-CN" dirty="0"/>
              <a:t>Use established naming conventions</a:t>
            </a:r>
          </a:p>
          <a:p>
            <a:pPr lvl="1">
              <a:lnSpc>
                <a:spcPct val="100000"/>
              </a:lnSpc>
            </a:pPr>
            <a:r>
              <a:rPr lang="en-US" altLang="zh-CN" dirty="0"/>
              <a:t>Think big-picture-down-to-details</a:t>
            </a:r>
          </a:p>
          <a:p>
            <a:pPr lvl="1">
              <a:lnSpc>
                <a:spcPct val="100000"/>
              </a:lnSpc>
            </a:pPr>
            <a:r>
              <a:rPr lang="en-US" altLang="zh-CN" dirty="0"/>
              <a:t>Consider any security risks from details included in your naming convention</a:t>
            </a:r>
          </a:p>
          <a:p>
            <a:pPr lvl="1">
              <a:lnSpc>
                <a:spcPct val="100000"/>
              </a:lnSpc>
            </a:pPr>
            <a:r>
              <a:rPr lang="en-US" altLang="zh-CN" dirty="0"/>
              <a:t>Use color-coded cables and use cable tags to identify each cable’s purpose</a:t>
            </a:r>
          </a:p>
          <a:p>
            <a:pPr lvl="1">
              <a:lnSpc>
                <a:spcPct val="100000"/>
              </a:lnSpc>
            </a:pPr>
            <a:r>
              <a:rPr lang="en-US" altLang="zh-CN" dirty="0"/>
              <a:t>Label the ports and jacks that cables connect to</a:t>
            </a:r>
          </a:p>
          <a:p>
            <a:pPr lvl="1">
              <a:lnSpc>
                <a:spcPct val="100000"/>
              </a:lnSpc>
            </a:pPr>
            <a:r>
              <a:rPr lang="en-US" altLang="zh-CN" dirty="0"/>
              <a:t>Where labels won’t fit on the device, draw a simple diagram of each device that indicates how each port is used</a:t>
            </a:r>
          </a:p>
          <a:p>
            <a:pPr lvl="1">
              <a:lnSpc>
                <a:spcPct val="100000"/>
              </a:lnSpc>
            </a:pPr>
            <a:r>
              <a:rPr lang="en-US" altLang="zh-CN" dirty="0"/>
              <a:t>Use labels that are durable and are designed to stick to plastic and metal</a:t>
            </a:r>
          </a:p>
          <a:p>
            <a:pPr>
              <a:lnSpc>
                <a:spcPct val="100000"/>
              </a:lnSpc>
            </a:pPr>
            <a:endParaRPr lang="zh-CN" altLang="en-US" dirty="0"/>
          </a:p>
        </p:txBody>
      </p:sp>
    </p:spTree>
    <p:extLst>
      <p:ext uri="{BB962C8B-B14F-4D97-AF65-F5344CB8AC3E}">
        <p14:creationId xmlns:p14="http://schemas.microsoft.com/office/powerpoint/2010/main" val="1241449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Labeling and Naming Conventions (2 of 3)</a:t>
            </a:r>
            <a:endParaRPr lang="zh-CN" altLang="en-US" dirty="0"/>
          </a:p>
        </p:txBody>
      </p:sp>
      <p:pic>
        <p:nvPicPr>
          <p:cNvPr id="5" name="Picture Placeholder 4" descr="A close up photograph that shows cables terminating in ports in a rack system. The ports have been labeled and the cables themselves have tags on them."/>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454404" y="2175142"/>
            <a:ext cx="5753705" cy="2801972"/>
          </a:xfrm>
        </p:spPr>
      </p:pic>
      <p:sp>
        <p:nvSpPr>
          <p:cNvPr id="4" name="Text Placeholder 3"/>
          <p:cNvSpPr>
            <a:spLocks noGrp="1"/>
          </p:cNvSpPr>
          <p:nvPr>
            <p:ph type="body" sz="quarter" idx="11"/>
          </p:nvPr>
        </p:nvSpPr>
        <p:spPr>
          <a:xfrm>
            <a:off x="7478972" y="5231757"/>
            <a:ext cx="3976406" cy="647063"/>
          </a:xfrm>
        </p:spPr>
        <p:txBody>
          <a:bodyPr/>
          <a:lstStyle/>
          <a:p>
            <a:r>
              <a:rPr lang="en-US" altLang="zh-CN" b="1" dirty="0"/>
              <a:t>Figure 2-32  </a:t>
            </a:r>
            <a:r>
              <a:rPr lang="en-US" altLang="zh-CN" dirty="0"/>
              <a:t>Labels on ports and tags on cables</a:t>
            </a:r>
            <a:endParaRPr lang="zh-CN" altLang="en-US" dirty="0"/>
          </a:p>
        </p:txBody>
      </p:sp>
    </p:spTree>
    <p:extLst>
      <p:ext uri="{BB962C8B-B14F-4D97-AF65-F5344CB8AC3E}">
        <p14:creationId xmlns:p14="http://schemas.microsoft.com/office/powerpoint/2010/main" val="218533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Labeling and Naming Conventions (3 of 3)</a:t>
            </a:r>
            <a:endParaRPr lang="zh-CN" altLang="en-US" dirty="0"/>
          </a:p>
        </p:txBody>
      </p:sp>
      <p:pic>
        <p:nvPicPr>
          <p:cNvPr id="5" name="Picture Placeholder 4" descr="A diagram of a Cisco router with labels identifying the ports, slots, and connectors on it. A diagram serves the purpose when labels cannot be fixed on the router itself. The router has 4 ethernet ports. The first one is for the I T department. The second one is for the Accounting department. The third one is for the H R department. The fourth one is for the Sales department. The router has four slots numbered from 0 to 3. Slot 0 is connected to a WAN. Slots 0 to 2 are unlabeled. Other than these, the router has a U S B port and a card slot for compact flash memory. Both of them are unlabeled."/>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385633" y="2484652"/>
            <a:ext cx="6459330" cy="1925302"/>
          </a:xfrm>
        </p:spPr>
      </p:pic>
      <p:sp>
        <p:nvSpPr>
          <p:cNvPr id="4" name="Text Placeholder 3"/>
          <p:cNvSpPr>
            <a:spLocks noGrp="1"/>
          </p:cNvSpPr>
          <p:nvPr>
            <p:ph type="body" sz="quarter" idx="11"/>
          </p:nvPr>
        </p:nvSpPr>
        <p:spPr>
          <a:xfrm>
            <a:off x="7478972" y="5023413"/>
            <a:ext cx="3976406" cy="855407"/>
          </a:xfrm>
        </p:spPr>
        <p:txBody>
          <a:bodyPr/>
          <a:lstStyle/>
          <a:p>
            <a:r>
              <a:rPr lang="en-US" altLang="zh-CN" b="1" dirty="0"/>
              <a:t>Figure 2-33  </a:t>
            </a:r>
            <a:r>
              <a:rPr lang="en-US" altLang="zh-CN" dirty="0"/>
              <a:t>Simple diagram of a Cisco router with red labels identifying how five ports are used</a:t>
            </a:r>
            <a:endParaRPr lang="zh-CN" altLang="en-US" dirty="0"/>
          </a:p>
        </p:txBody>
      </p:sp>
    </p:spTree>
    <p:extLst>
      <p:ext uri="{BB962C8B-B14F-4D97-AF65-F5344CB8AC3E}">
        <p14:creationId xmlns:p14="http://schemas.microsoft.com/office/powerpoint/2010/main" val="1050816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Business Documents (1 of 2)</a:t>
            </a:r>
            <a:endParaRPr lang="zh-CN" altLang="en-US" dirty="0"/>
          </a:p>
        </p:txBody>
      </p:sp>
      <p:sp>
        <p:nvSpPr>
          <p:cNvPr id="3" name="Text Placeholder 2"/>
          <p:cNvSpPr>
            <a:spLocks noGrp="1"/>
          </p:cNvSpPr>
          <p:nvPr>
            <p:ph type="body" sz="quarter" idx="17"/>
          </p:nvPr>
        </p:nvSpPr>
        <p:spPr/>
        <p:txBody>
          <a:bodyPr/>
          <a:lstStyle/>
          <a:p>
            <a:r>
              <a:rPr lang="en-US" altLang="zh-CN" dirty="0"/>
              <a:t>Standard business documents you may encounter:</a:t>
            </a:r>
          </a:p>
          <a:p>
            <a:pPr lvl="1"/>
            <a:r>
              <a:rPr lang="en-US" altLang="zh-CN" dirty="0"/>
              <a:t>RFP (request for proposal) is a request to vendors to submit a proposal for a product or service your company wants to purchase</a:t>
            </a:r>
          </a:p>
          <a:p>
            <a:pPr lvl="1"/>
            <a:r>
              <a:rPr lang="en-US" altLang="zh-CN" dirty="0"/>
              <a:t>MOU (memorandum of understanding) documents the intentions of two or more parties to enter into a binding agreement, or contract</a:t>
            </a:r>
          </a:p>
          <a:p>
            <a:pPr lvl="1"/>
            <a:r>
              <a:rPr lang="en-US" altLang="zh-CN" dirty="0"/>
              <a:t>SOW (statement of work) documents in detail the work that must be completed for a particular project</a:t>
            </a:r>
          </a:p>
          <a:p>
            <a:pPr lvl="1"/>
            <a:r>
              <a:rPr lang="en-US" altLang="zh-CN" dirty="0"/>
              <a:t>SLA (service-level agreement) is a legally binding contract or part of a contract that defines the aspects of a service provided to a customer</a:t>
            </a:r>
          </a:p>
          <a:p>
            <a:pPr lvl="2"/>
            <a:r>
              <a:rPr lang="en-US" altLang="zh-CN" dirty="0"/>
              <a:t>Example: the service provided by an ISP</a:t>
            </a:r>
          </a:p>
          <a:p>
            <a:endParaRPr lang="en-US" altLang="zh-CN" dirty="0"/>
          </a:p>
          <a:p>
            <a:endParaRPr lang="zh-CN" altLang="en-US" dirty="0"/>
          </a:p>
        </p:txBody>
      </p:sp>
    </p:spTree>
    <p:extLst>
      <p:ext uri="{BB962C8B-B14F-4D97-AF65-F5344CB8AC3E}">
        <p14:creationId xmlns:p14="http://schemas.microsoft.com/office/powerpoint/2010/main" val="1502683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Business Documents (2 of 2)</a:t>
            </a:r>
            <a:endParaRPr lang="zh-CN" altLang="en-US" dirty="0"/>
          </a:p>
        </p:txBody>
      </p:sp>
      <p:sp>
        <p:nvSpPr>
          <p:cNvPr id="3" name="Text Placeholder 2"/>
          <p:cNvSpPr>
            <a:spLocks noGrp="1"/>
          </p:cNvSpPr>
          <p:nvPr>
            <p:ph type="body" sz="quarter" idx="17"/>
          </p:nvPr>
        </p:nvSpPr>
        <p:spPr/>
        <p:txBody>
          <a:bodyPr/>
          <a:lstStyle/>
          <a:p>
            <a:r>
              <a:rPr lang="en-US" altLang="zh-CN" dirty="0"/>
              <a:t>Standard business documents you may encounter (continued):</a:t>
            </a:r>
          </a:p>
          <a:p>
            <a:pPr lvl="1"/>
            <a:r>
              <a:rPr lang="en-US" altLang="zh-CN" dirty="0"/>
              <a:t>MSA (master service agreement) is a contract that defines the terms of future contracts between parties</a:t>
            </a:r>
          </a:p>
          <a:p>
            <a:pPr lvl="2"/>
            <a:r>
              <a:rPr lang="en-US" altLang="zh-CN" dirty="0"/>
              <a:t>Examples include payment terms or arbitration arrangements</a:t>
            </a:r>
          </a:p>
          <a:p>
            <a:pPr lvl="1"/>
            <a:r>
              <a:rPr lang="en-US" altLang="zh-CN" dirty="0"/>
              <a:t>MLA (master license agreement) grants a license from a creator, developer, or producer to a third party for the purposes of marketing or sublicensing, or distributing the product to consumers</a:t>
            </a:r>
          </a:p>
          <a:p>
            <a:endParaRPr lang="zh-CN" altLang="en-US" dirty="0"/>
          </a:p>
        </p:txBody>
      </p:sp>
    </p:spTree>
    <p:extLst>
      <p:ext uri="{BB962C8B-B14F-4D97-AF65-F5344CB8AC3E}">
        <p14:creationId xmlns:p14="http://schemas.microsoft.com/office/powerpoint/2010/main" val="2803121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2-2 </a:t>
            </a:r>
          </a:p>
        </p:txBody>
      </p:sp>
      <p:sp>
        <p:nvSpPr>
          <p:cNvPr id="2" name="Text Placeholder 1"/>
          <p:cNvSpPr>
            <a:spLocks noGrp="1"/>
          </p:cNvSpPr>
          <p:nvPr>
            <p:ph type="body" sz="quarter" idx="15"/>
          </p:nvPr>
        </p:nvSpPr>
        <p:spPr/>
        <p:txBody>
          <a:bodyPr/>
          <a:lstStyle/>
          <a:p>
            <a:r>
              <a:rPr lang="en-US" dirty="0"/>
              <a:t>Which network diagram shows a logical topology?</a:t>
            </a:r>
          </a:p>
          <a:p>
            <a:pPr marL="457200" indent="-457200">
              <a:buAutoNum type="alphaLcPeriod"/>
            </a:pPr>
            <a:r>
              <a:rPr lang="en-US" dirty="0"/>
              <a:t>Rack diagram</a:t>
            </a:r>
          </a:p>
          <a:p>
            <a:pPr marL="457200" indent="-457200">
              <a:buFont typeface="Arial" panose="020B0604020202020204" pitchFamily="34" charset="0"/>
              <a:buAutoNum type="alphaLcPeriod"/>
            </a:pPr>
            <a:r>
              <a:rPr lang="en-US" dirty="0"/>
              <a:t>Network map</a:t>
            </a:r>
          </a:p>
          <a:p>
            <a:pPr marL="457200" indent="-457200">
              <a:buFont typeface="Arial" panose="020B0604020202020204" pitchFamily="34" charset="0"/>
              <a:buAutoNum type="alphaLcPeriod"/>
            </a:pPr>
            <a:r>
              <a:rPr lang="en-US" dirty="0"/>
              <a:t>Floor plan</a:t>
            </a:r>
          </a:p>
          <a:p>
            <a:pPr marL="457200" indent="-457200">
              <a:buFont typeface="Arial" panose="020B0604020202020204" pitchFamily="34" charset="0"/>
              <a:buAutoNum type="alphaLcPeriod"/>
            </a:pPr>
            <a:r>
              <a:rPr lang="en-US" dirty="0"/>
              <a:t>Wiring diagram</a:t>
            </a:r>
          </a:p>
        </p:txBody>
      </p:sp>
    </p:spTree>
    <p:extLst>
      <p:ext uri="{BB962C8B-B14F-4D97-AF65-F5344CB8AC3E}">
        <p14:creationId xmlns:p14="http://schemas.microsoft.com/office/powerpoint/2010/main" val="1509534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Knowledge Check Activity 2-2: Answer</a:t>
            </a:r>
          </a:p>
        </p:txBody>
      </p:sp>
      <p:sp>
        <p:nvSpPr>
          <p:cNvPr id="2" name="Text Placeholder 1"/>
          <p:cNvSpPr>
            <a:spLocks noGrp="1"/>
          </p:cNvSpPr>
          <p:nvPr>
            <p:ph type="body" sz="quarter" idx="15"/>
          </p:nvPr>
        </p:nvSpPr>
        <p:spPr/>
        <p:txBody>
          <a:bodyPr/>
          <a:lstStyle/>
          <a:p>
            <a:r>
              <a:rPr lang="en-US" dirty="0"/>
              <a:t>Which network diagram shows a logical topology?</a:t>
            </a:r>
          </a:p>
          <a:p>
            <a:pPr>
              <a:spcBef>
                <a:spcPts val="600"/>
              </a:spcBef>
              <a:spcAft>
                <a:spcPts val="600"/>
              </a:spcAft>
            </a:pPr>
            <a:endParaRPr lang="en-US" b="1" dirty="0"/>
          </a:p>
          <a:p>
            <a:pPr>
              <a:spcBef>
                <a:spcPts val="600"/>
              </a:spcBef>
              <a:spcAft>
                <a:spcPts val="600"/>
              </a:spcAft>
            </a:pPr>
            <a:r>
              <a:rPr lang="en-US" b="1" dirty="0"/>
              <a:t>Answer: b. Network map</a:t>
            </a:r>
          </a:p>
          <a:p>
            <a:pPr>
              <a:spcBef>
                <a:spcPts val="600"/>
              </a:spcBef>
              <a:spcAft>
                <a:spcPts val="600"/>
              </a:spcAft>
            </a:pPr>
            <a:r>
              <a:rPr lang="en-US" b="1" dirty="0"/>
              <a:t>Network mapping is the process of discovering and identifying the devices on a network</a:t>
            </a:r>
          </a:p>
        </p:txBody>
      </p:sp>
    </p:spTree>
    <p:extLst>
      <p:ext uri="{BB962C8B-B14F-4D97-AF65-F5344CB8AC3E}">
        <p14:creationId xmlns:p14="http://schemas.microsoft.com/office/powerpoint/2010/main" val="3282624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Change Management</a:t>
            </a:r>
            <a:endParaRPr lang="zh-CN" altLang="en-US" dirty="0"/>
          </a:p>
        </p:txBody>
      </p:sp>
      <p:sp>
        <p:nvSpPr>
          <p:cNvPr id="3" name="Text Placeholder 2"/>
          <p:cNvSpPr>
            <a:spLocks noGrp="1"/>
          </p:cNvSpPr>
          <p:nvPr>
            <p:ph type="body" sz="quarter" idx="17"/>
          </p:nvPr>
        </p:nvSpPr>
        <p:spPr/>
        <p:txBody>
          <a:bodyPr/>
          <a:lstStyle/>
          <a:p>
            <a:r>
              <a:rPr lang="en-US" altLang="zh-CN" dirty="0"/>
              <a:t>Managing change while maintaining network’s efficiency and availability requires good planning</a:t>
            </a:r>
          </a:p>
          <a:p>
            <a:pPr lvl="1"/>
            <a:r>
              <a:rPr lang="en-US" altLang="zh-CN" dirty="0"/>
              <a:t>Network users need to know when to expect certain network resources to be unavailable</a:t>
            </a:r>
          </a:p>
          <a:p>
            <a:r>
              <a:rPr lang="en-US" altLang="zh-CN" dirty="0"/>
              <a:t>Common software and hardware changes range from installing patches to replacing network backbone</a:t>
            </a:r>
          </a:p>
          <a:p>
            <a:r>
              <a:rPr lang="en-US" altLang="zh-CN" dirty="0"/>
              <a:t>You may also need to know the change management documentation that might be required for an enterprise-scale network</a:t>
            </a:r>
          </a:p>
          <a:p>
            <a:endParaRPr lang="zh-CN" altLang="en-US" dirty="0"/>
          </a:p>
        </p:txBody>
      </p:sp>
    </p:spTree>
    <p:extLst>
      <p:ext uri="{BB962C8B-B14F-4D97-AF65-F5344CB8AC3E}">
        <p14:creationId xmlns:p14="http://schemas.microsoft.com/office/powerpoint/2010/main" val="52946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From the Demarc to a Workstation (1 of 11)</a:t>
            </a:r>
            <a:endParaRPr lang="zh-CN" altLang="en-US" dirty="0"/>
          </a:p>
        </p:txBody>
      </p:sp>
      <p:pic>
        <p:nvPicPr>
          <p:cNvPr id="5" name="Picture Placeholder 4" descr="An overview of the main components that make up the network infrastructure in a location. The diagram shows three buildings, building A, B, and C. Each building has a work area with desktop computers on a network that is further connected to an I D F in a data room. The I D Fs of buildings B and C are connected to an M D F in a data room in building A through separate backbones. The I D F of building A connects directly to the M D F. The Demarc further connects to the I S P."/>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107872" y="1654280"/>
            <a:ext cx="6074967" cy="3508028"/>
          </a:xfrm>
        </p:spPr>
      </p:pic>
      <p:sp>
        <p:nvSpPr>
          <p:cNvPr id="4" name="Text Placeholder 3"/>
          <p:cNvSpPr>
            <a:spLocks noGrp="1"/>
          </p:cNvSpPr>
          <p:nvPr>
            <p:ph type="body" sz="quarter" idx="11"/>
          </p:nvPr>
        </p:nvSpPr>
        <p:spPr>
          <a:xfrm>
            <a:off x="7478972" y="5000263"/>
            <a:ext cx="3976406" cy="878557"/>
          </a:xfrm>
        </p:spPr>
        <p:txBody>
          <a:bodyPr/>
          <a:lstStyle/>
          <a:p>
            <a:r>
              <a:rPr lang="en-US" altLang="zh-CN" b="1" dirty="0"/>
              <a:t>Figure 2-1 </a:t>
            </a:r>
            <a:r>
              <a:rPr lang="en-US" altLang="zh-CN" dirty="0"/>
              <a:t>ANSI/TIA structured cabling in a campus network with three buildings</a:t>
            </a:r>
            <a:endParaRPr lang="zh-CN" altLang="en-US" dirty="0"/>
          </a:p>
        </p:txBody>
      </p:sp>
    </p:spTree>
    <p:extLst>
      <p:ext uri="{BB962C8B-B14F-4D97-AF65-F5344CB8AC3E}">
        <p14:creationId xmlns:p14="http://schemas.microsoft.com/office/powerpoint/2010/main" val="4034107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Software and Hardware Changes (1 of 2)</a:t>
            </a:r>
            <a:endParaRPr lang="zh-CN" altLang="en-US" dirty="0"/>
          </a:p>
        </p:txBody>
      </p:sp>
      <p:sp>
        <p:nvSpPr>
          <p:cNvPr id="3" name="Text Placeholder 2"/>
          <p:cNvSpPr>
            <a:spLocks noGrp="1"/>
          </p:cNvSpPr>
          <p:nvPr>
            <p:ph type="body" sz="quarter" idx="17"/>
          </p:nvPr>
        </p:nvSpPr>
        <p:spPr/>
        <p:txBody>
          <a:bodyPr>
            <a:normAutofit/>
          </a:bodyPr>
          <a:lstStyle/>
          <a:p>
            <a:r>
              <a:rPr lang="en-US" altLang="zh-CN" dirty="0"/>
              <a:t>Four types of software changes:</a:t>
            </a:r>
          </a:p>
          <a:p>
            <a:pPr lvl="1"/>
            <a:r>
              <a:rPr lang="en-US" altLang="zh-CN" dirty="0"/>
              <a:t>Installation – new software to be installed on relevant devices and incorporated with network resources</a:t>
            </a:r>
          </a:p>
          <a:p>
            <a:pPr lvl="1"/>
            <a:r>
              <a:rPr lang="en-US" altLang="zh-CN" dirty="0"/>
              <a:t>Patch – a correction, improvement, or enhancement</a:t>
            </a:r>
          </a:p>
          <a:p>
            <a:pPr lvl="1"/>
            <a:r>
              <a:rPr lang="en-US" altLang="zh-CN" dirty="0"/>
              <a:t>Upgrade – a major change to a software package that enhances the functionality and features of the software</a:t>
            </a:r>
          </a:p>
          <a:p>
            <a:pPr lvl="1"/>
            <a:r>
              <a:rPr lang="en-US" altLang="zh-CN" dirty="0"/>
              <a:t>Rollback – also called backleveling or downgrading</a:t>
            </a:r>
          </a:p>
          <a:p>
            <a:pPr lvl="2"/>
            <a:r>
              <a:rPr lang="en-US" altLang="zh-CN" dirty="0"/>
              <a:t>Process of reverting to a previous version after attempting to patch or upgrade it</a:t>
            </a:r>
          </a:p>
          <a:p>
            <a:r>
              <a:rPr lang="en-US" altLang="zh-CN" dirty="0"/>
              <a:t>Hardware changes could include adding new security cameras, replacing workstations, installing new printers, and upgrading hardware</a:t>
            </a:r>
          </a:p>
          <a:p>
            <a:endParaRPr lang="zh-CN" altLang="en-US" dirty="0"/>
          </a:p>
        </p:txBody>
      </p:sp>
    </p:spTree>
    <p:extLst>
      <p:ext uri="{BB962C8B-B14F-4D97-AF65-F5344CB8AC3E}">
        <p14:creationId xmlns:p14="http://schemas.microsoft.com/office/powerpoint/2010/main" val="2960135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Software and Hardware Changes (2 of 2)</a:t>
            </a:r>
            <a:endParaRPr lang="zh-CN" altLang="en-US" dirty="0"/>
          </a:p>
        </p:txBody>
      </p:sp>
      <p:sp>
        <p:nvSpPr>
          <p:cNvPr id="3" name="Text Placeholder 2"/>
          <p:cNvSpPr>
            <a:spLocks noGrp="1"/>
          </p:cNvSpPr>
          <p:nvPr>
            <p:ph type="body" sz="quarter" idx="17"/>
          </p:nvPr>
        </p:nvSpPr>
        <p:spPr/>
        <p:txBody>
          <a:bodyPr>
            <a:normAutofit/>
          </a:bodyPr>
          <a:lstStyle/>
          <a:p>
            <a:r>
              <a:rPr lang="en-US" altLang="zh-CN" dirty="0"/>
              <a:t>The same change management principles apply to any type of change:</a:t>
            </a:r>
          </a:p>
          <a:p>
            <a:pPr lvl="1"/>
            <a:r>
              <a:rPr lang="en-US" altLang="zh-CN" dirty="0"/>
              <a:t>Process all changes through the proper channels</a:t>
            </a:r>
          </a:p>
          <a:p>
            <a:pPr lvl="1"/>
            <a:r>
              <a:rPr lang="en-US" altLang="zh-CN" dirty="0"/>
              <a:t>Minimize negative impacts on business procedures</a:t>
            </a:r>
          </a:p>
          <a:p>
            <a:pPr lvl="1"/>
            <a:r>
              <a:rPr lang="en-US" altLang="zh-CN" dirty="0"/>
              <a:t>Plan thoroughly to maximize the changes of a successful change on the first attempt</a:t>
            </a:r>
          </a:p>
          <a:p>
            <a:pPr lvl="1"/>
            <a:r>
              <a:rPr lang="en-US" altLang="zh-CN" dirty="0"/>
              <a:t>Document each change throughout the process</a:t>
            </a:r>
          </a:p>
          <a:p>
            <a:endParaRPr lang="zh-CN" altLang="en-US" dirty="0"/>
          </a:p>
        </p:txBody>
      </p:sp>
    </p:spTree>
    <p:extLst>
      <p:ext uri="{BB962C8B-B14F-4D97-AF65-F5344CB8AC3E}">
        <p14:creationId xmlns:p14="http://schemas.microsoft.com/office/powerpoint/2010/main" val="2806389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Change Management Documentation</a:t>
            </a:r>
            <a:endParaRPr lang="zh-CN" altLang="en-US" dirty="0"/>
          </a:p>
        </p:txBody>
      </p:sp>
      <p:sp>
        <p:nvSpPr>
          <p:cNvPr id="3" name="Text Placeholder 2"/>
          <p:cNvSpPr>
            <a:spLocks noGrp="1"/>
          </p:cNvSpPr>
          <p:nvPr>
            <p:ph type="body" sz="quarter" idx="17"/>
          </p:nvPr>
        </p:nvSpPr>
        <p:spPr/>
        <p:txBody>
          <a:bodyPr>
            <a:normAutofit/>
          </a:bodyPr>
          <a:lstStyle/>
          <a:p>
            <a:r>
              <a:rPr lang="en-US" altLang="zh-CN" dirty="0"/>
              <a:t>Generally, the larger an organization, the more documentation required when making changes</a:t>
            </a:r>
          </a:p>
          <a:p>
            <a:r>
              <a:rPr lang="en-US" altLang="zh-CN" dirty="0"/>
              <a:t>You may need to do the following:</a:t>
            </a:r>
          </a:p>
          <a:p>
            <a:pPr lvl="1"/>
            <a:r>
              <a:rPr lang="en-US" altLang="zh-CN" dirty="0"/>
              <a:t>Submit a change request document</a:t>
            </a:r>
          </a:p>
          <a:p>
            <a:pPr lvl="1"/>
            <a:r>
              <a:rPr lang="en-US" altLang="zh-CN" dirty="0"/>
              <a:t>Understand and follow the approval process</a:t>
            </a:r>
          </a:p>
          <a:p>
            <a:pPr lvl="1"/>
            <a:r>
              <a:rPr lang="en-US" altLang="zh-CN" dirty="0"/>
              <a:t>Follow project management procedures</a:t>
            </a:r>
          </a:p>
          <a:p>
            <a:pPr lvl="1"/>
            <a:r>
              <a:rPr lang="en-US" altLang="zh-CN" dirty="0"/>
              <a:t>Provide additional documentation that could include:</a:t>
            </a:r>
          </a:p>
          <a:p>
            <a:pPr lvl="2"/>
            <a:r>
              <a:rPr lang="en-US" altLang="zh-CN" dirty="0"/>
              <a:t>Network configuration</a:t>
            </a:r>
          </a:p>
          <a:p>
            <a:pPr lvl="2"/>
            <a:r>
              <a:rPr lang="en-US" altLang="zh-CN" dirty="0"/>
              <a:t>IP address utilization</a:t>
            </a:r>
          </a:p>
          <a:p>
            <a:pPr lvl="2"/>
            <a:r>
              <a:rPr lang="en-US" altLang="zh-CN" dirty="0"/>
              <a:t>Additions to the network</a:t>
            </a:r>
          </a:p>
          <a:p>
            <a:pPr lvl="2"/>
            <a:r>
              <a:rPr lang="en-US" altLang="zh-CN" dirty="0"/>
              <a:t>Physical location changes</a:t>
            </a:r>
          </a:p>
          <a:p>
            <a:pPr lvl="1"/>
            <a:r>
              <a:rPr lang="en-US" altLang="zh-CN" dirty="0"/>
              <a:t>Close the change</a:t>
            </a:r>
          </a:p>
          <a:p>
            <a:endParaRPr lang="zh-CN" altLang="en-US" dirty="0"/>
          </a:p>
        </p:txBody>
      </p:sp>
    </p:spTree>
    <p:extLst>
      <p:ext uri="{BB962C8B-B14F-4D97-AF65-F5344CB8AC3E}">
        <p14:creationId xmlns:p14="http://schemas.microsoft.com/office/powerpoint/2010/main" val="128375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Summary</a:t>
            </a:r>
          </a:p>
        </p:txBody>
      </p:sp>
      <p:sp>
        <p:nvSpPr>
          <p:cNvPr id="2" name="Text Placeholder 1"/>
          <p:cNvSpPr>
            <a:spLocks noGrp="1"/>
          </p:cNvSpPr>
          <p:nvPr>
            <p:ph type="body" sz="quarter" idx="15"/>
          </p:nvPr>
        </p:nvSpPr>
        <p:spPr/>
        <p:txBody>
          <a:bodyPr/>
          <a:lstStyle/>
          <a:p>
            <a:pPr>
              <a:lnSpc>
                <a:spcPct val="100000"/>
              </a:lnSpc>
              <a:spcBef>
                <a:spcPts val="1800"/>
              </a:spcBef>
            </a:pPr>
            <a:r>
              <a:rPr lang="en-US" dirty="0"/>
              <a:t>Now that the lesson has ended, you should be able to:</a:t>
            </a:r>
          </a:p>
          <a:p>
            <a:pPr marL="342900" indent="-342900">
              <a:lnSpc>
                <a:spcPct val="100000"/>
              </a:lnSpc>
              <a:spcBef>
                <a:spcPts val="0"/>
              </a:spcBef>
              <a:buFont typeface="Arial" panose="020B0604020202020204" pitchFamily="34" charset="0"/>
              <a:buChar char="•"/>
            </a:pPr>
            <a:r>
              <a:rPr lang="en-US" altLang="zh-CN" dirty="0">
                <a:latin typeface="Arial"/>
                <a:cs typeface="Arial"/>
              </a:rPr>
              <a:t>Describe the roles of various network and cabling equipment in commercial buildings and work areas</a:t>
            </a:r>
          </a:p>
          <a:p>
            <a:pPr marL="342900" indent="-342900">
              <a:lnSpc>
                <a:spcPct val="100000"/>
              </a:lnSpc>
              <a:spcBef>
                <a:spcPts val="0"/>
              </a:spcBef>
              <a:buFont typeface="Arial" panose="020B0604020202020204" pitchFamily="34" charset="0"/>
              <a:buChar char="•"/>
            </a:pPr>
            <a:r>
              <a:rPr lang="en-US" altLang="zh-CN" dirty="0">
                <a:latin typeface="Arial"/>
                <a:cs typeface="Arial"/>
              </a:rPr>
              <a:t>Maintain network documentation</a:t>
            </a:r>
          </a:p>
          <a:p>
            <a:pPr marL="342900" indent="-342900">
              <a:lnSpc>
                <a:spcPct val="100000"/>
              </a:lnSpc>
              <a:spcBef>
                <a:spcPts val="0"/>
              </a:spcBef>
              <a:buFont typeface="Arial" panose="020B0604020202020204" pitchFamily="34" charset="0"/>
              <a:buChar char="•"/>
            </a:pPr>
            <a:r>
              <a:rPr lang="en-US" altLang="zh-CN" dirty="0">
                <a:latin typeface="Arial"/>
                <a:cs typeface="Arial"/>
              </a:rPr>
              <a:t>Manage changes made to a network</a:t>
            </a:r>
          </a:p>
          <a:p>
            <a:pPr marL="342900" indent="-342900">
              <a:lnSpc>
                <a:spcPct val="100000"/>
              </a:lnSpc>
              <a:spcBef>
                <a:spcPts val="1800"/>
              </a:spcBef>
              <a:buFont typeface="Arial" panose="020B0604020202020204" pitchFamily="34" charset="0"/>
              <a:buChar char="•"/>
            </a:pPr>
            <a:endParaRPr lang="en-US" dirty="0"/>
          </a:p>
          <a:p>
            <a:pPr marL="342900" indent="-342900">
              <a:lnSpc>
                <a:spcPct val="100000"/>
              </a:lnSpc>
              <a:spcBef>
                <a:spcPts val="1800"/>
              </a:spcBef>
              <a:buFont typeface="Arial" panose="020B0604020202020204" pitchFamily="34" charset="0"/>
              <a:buChar char="•"/>
            </a:pPr>
            <a:endParaRPr lang="en-US" dirty="0"/>
          </a:p>
          <a:p>
            <a:endParaRPr lang="en-US" sz="2000" dirty="0"/>
          </a:p>
        </p:txBody>
      </p:sp>
    </p:spTree>
    <p:extLst>
      <p:ext uri="{BB962C8B-B14F-4D97-AF65-F5344CB8AC3E}">
        <p14:creationId xmlns:p14="http://schemas.microsoft.com/office/powerpoint/2010/main" val="355761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From the Demarc to a Workstation (2 of 11)</a:t>
            </a:r>
            <a:endParaRPr lang="zh-CN" altLang="en-US" dirty="0"/>
          </a:p>
        </p:txBody>
      </p:sp>
      <p:sp>
        <p:nvSpPr>
          <p:cNvPr id="3" name="Text Placeholder 2"/>
          <p:cNvSpPr>
            <a:spLocks noGrp="1"/>
          </p:cNvSpPr>
          <p:nvPr>
            <p:ph type="body" sz="quarter" idx="17"/>
          </p:nvPr>
        </p:nvSpPr>
        <p:spPr/>
        <p:txBody>
          <a:bodyPr/>
          <a:lstStyle/>
          <a:p>
            <a:r>
              <a:rPr lang="en-US" altLang="zh-CN" dirty="0"/>
              <a:t>Entrance Facility in Building A:</a:t>
            </a:r>
          </a:p>
          <a:p>
            <a:pPr lvl="1"/>
            <a:r>
              <a:rPr lang="en-US" altLang="zh-CN" b="1" dirty="0"/>
              <a:t>EF (entrance facility) </a:t>
            </a:r>
            <a:r>
              <a:rPr lang="en-US" altLang="zh-CN" dirty="0"/>
              <a:t>– location where the incoming network (such as Internet) connects with the school or corporate network</a:t>
            </a:r>
          </a:p>
          <a:p>
            <a:pPr lvl="1"/>
            <a:r>
              <a:rPr lang="en-US" altLang="zh-CN" b="1" dirty="0"/>
              <a:t>Demarc (demarcation point) </a:t>
            </a:r>
            <a:r>
              <a:rPr lang="en-US" altLang="zh-CN" dirty="0"/>
              <a:t>– the device that marks where a telecommunications service provider’s network ends and the organization’s network begins</a:t>
            </a:r>
          </a:p>
          <a:p>
            <a:pPr lvl="1"/>
            <a:r>
              <a:rPr lang="en-US" altLang="zh-CN" b="1" dirty="0"/>
              <a:t>MDF (main distribution frame)</a:t>
            </a:r>
            <a:r>
              <a:rPr lang="en-US" altLang="zh-CN" dirty="0"/>
              <a:t> – the centralized point of interconnection for an organization’s LAN or WAN (also called MC or main cross connect)</a:t>
            </a:r>
          </a:p>
          <a:p>
            <a:pPr lvl="1"/>
            <a:r>
              <a:rPr lang="en-US" altLang="zh-CN" b="1" dirty="0"/>
              <a:t>Data room </a:t>
            </a:r>
            <a:r>
              <a:rPr lang="en-US" altLang="zh-CN" dirty="0"/>
              <a:t>– an enclosed space that hold network equipment (also called data closet, data center, equipment room, or telecommunications room)</a:t>
            </a:r>
          </a:p>
          <a:p>
            <a:pPr lvl="1"/>
            <a:r>
              <a:rPr lang="en-US" altLang="zh-CN" b="1" dirty="0"/>
              <a:t>Rack</a:t>
            </a:r>
            <a:r>
              <a:rPr lang="en-US" altLang="zh-CN" dirty="0"/>
              <a:t> – holds various network equipment</a:t>
            </a:r>
          </a:p>
          <a:p>
            <a:pPr lvl="1"/>
            <a:r>
              <a:rPr lang="en-US" altLang="zh-CN" b="1" dirty="0"/>
              <a:t>Patch panel </a:t>
            </a:r>
            <a:r>
              <a:rPr lang="en-US" altLang="zh-CN" dirty="0"/>
              <a:t>– a panel of data receptors which can be mounted to a wall or a rack</a:t>
            </a:r>
          </a:p>
          <a:p>
            <a:pPr lvl="2"/>
            <a:r>
              <a:rPr lang="en-US" altLang="zh-CN" dirty="0"/>
              <a:t>A patch panel provides a central termination point when many patch cables converge in a single location</a:t>
            </a:r>
          </a:p>
          <a:p>
            <a:endParaRPr lang="zh-CN" altLang="en-US" dirty="0"/>
          </a:p>
        </p:txBody>
      </p:sp>
    </p:spTree>
    <p:extLst>
      <p:ext uri="{BB962C8B-B14F-4D97-AF65-F5344CB8AC3E}">
        <p14:creationId xmlns:p14="http://schemas.microsoft.com/office/powerpoint/2010/main" val="3067265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From the Demarc to a Workstation (3 of 11)</a:t>
            </a:r>
            <a:endParaRPr lang="zh-CN" altLang="en-US" dirty="0"/>
          </a:p>
        </p:txBody>
      </p:sp>
      <p:pic>
        <p:nvPicPr>
          <p:cNvPr id="5" name="Picture Placeholder 4" descr="An illustration showing what an ANSI TIA structured cabling looks like inside a building. The diagram shows the plans for two floors of a building. One side of the ground floor contains the main distribution farm with cabling coming in for the entrance facility. The rest of the room is the work area with computers. In the first floor, directly above is the I D F with the cable coming through a vertical cross connect. Wiring goes to the computers in the work area through horizontal wiring."/>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631366" y="1148031"/>
            <a:ext cx="3834384" cy="4645152"/>
          </a:xfrm>
        </p:spPr>
      </p:pic>
      <p:sp>
        <p:nvSpPr>
          <p:cNvPr id="4" name="Text Placeholder 3"/>
          <p:cNvSpPr>
            <a:spLocks noGrp="1"/>
          </p:cNvSpPr>
          <p:nvPr>
            <p:ph type="body" sz="quarter" idx="11"/>
          </p:nvPr>
        </p:nvSpPr>
        <p:spPr>
          <a:xfrm>
            <a:off x="7478972" y="5289630"/>
            <a:ext cx="3976406" cy="589190"/>
          </a:xfrm>
        </p:spPr>
        <p:txBody>
          <a:bodyPr/>
          <a:lstStyle/>
          <a:p>
            <a:r>
              <a:rPr lang="en-US" altLang="zh-CN" b="1" dirty="0"/>
              <a:t>Figure 2-2  </a:t>
            </a:r>
            <a:r>
              <a:rPr lang="en-US" altLang="zh-CN" dirty="0"/>
              <a:t>ANSI/TIA structured cabling inside a building</a:t>
            </a:r>
            <a:endParaRPr lang="zh-CN" altLang="en-US" dirty="0"/>
          </a:p>
        </p:txBody>
      </p:sp>
    </p:spTree>
    <p:extLst>
      <p:ext uri="{BB962C8B-B14F-4D97-AF65-F5344CB8AC3E}">
        <p14:creationId xmlns:p14="http://schemas.microsoft.com/office/powerpoint/2010/main" val="3367108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From the Demarc to a Workstation (4 of 11)</a:t>
            </a:r>
            <a:endParaRPr lang="zh-CN" altLang="en-US" dirty="0"/>
          </a:p>
        </p:txBody>
      </p:sp>
      <p:pic>
        <p:nvPicPr>
          <p:cNvPr id="5" name="Picture Placeholder 4" descr="A photograph of a demarc inside a small data room for a campus network. A box is installed on the wall with the fiber cable from the I S P plugging into the box. This is where the I S P's fiber network ends. An ethernet cable coming from the box marks the beginning of the customer's network."/>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890586" y="1837686"/>
            <a:ext cx="4834128" cy="3761232"/>
          </a:xfrm>
        </p:spPr>
      </p:pic>
      <p:sp>
        <p:nvSpPr>
          <p:cNvPr id="4" name="Text Placeholder 3"/>
          <p:cNvSpPr>
            <a:spLocks noGrp="1"/>
          </p:cNvSpPr>
          <p:nvPr>
            <p:ph type="body" sz="quarter" idx="11"/>
          </p:nvPr>
        </p:nvSpPr>
        <p:spPr/>
        <p:txBody>
          <a:bodyPr/>
          <a:lstStyle/>
          <a:p>
            <a:r>
              <a:rPr lang="en-US" altLang="zh-CN" b="1" dirty="0"/>
              <a:t>Figure 2-3  </a:t>
            </a:r>
            <a:r>
              <a:rPr lang="en-US" altLang="zh-CN" dirty="0"/>
              <a:t>Demarc for Internet service to a campus network; this demark is located inside a small data room and connects the incoming fiber signal from the ISP with the campus’s Ethernet network</a:t>
            </a:r>
            <a:endParaRPr lang="zh-CN" altLang="en-US" dirty="0"/>
          </a:p>
        </p:txBody>
      </p:sp>
    </p:spTree>
    <p:extLst>
      <p:ext uri="{BB962C8B-B14F-4D97-AF65-F5344CB8AC3E}">
        <p14:creationId xmlns:p14="http://schemas.microsoft.com/office/powerpoint/2010/main" val="2057763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From the Demarc to a Workstation (5 of 11)</a:t>
            </a:r>
            <a:endParaRPr lang="zh-CN" altLang="en-US" dirty="0"/>
          </a:p>
        </p:txBody>
      </p:sp>
      <p:pic>
        <p:nvPicPr>
          <p:cNvPr id="5" name="Picture Placeholder 4" descr="A photograph of a rack system in a data room. In the rack are multiple patch panels. Several cables terminate into receptacles in the patch panel."/>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682242" y="1611453"/>
            <a:ext cx="5393726" cy="3793924"/>
          </a:xfrm>
        </p:spPr>
      </p:pic>
      <p:sp>
        <p:nvSpPr>
          <p:cNvPr id="4" name="Text Placeholder 3"/>
          <p:cNvSpPr>
            <a:spLocks noGrp="1"/>
          </p:cNvSpPr>
          <p:nvPr>
            <p:ph type="body" sz="quarter" idx="11"/>
          </p:nvPr>
        </p:nvSpPr>
        <p:spPr>
          <a:xfrm>
            <a:off x="7478972" y="5544273"/>
            <a:ext cx="3976406" cy="334547"/>
          </a:xfrm>
        </p:spPr>
        <p:txBody>
          <a:bodyPr/>
          <a:lstStyle/>
          <a:p>
            <a:r>
              <a:rPr lang="en-US" altLang="zh-CN" b="1" dirty="0"/>
              <a:t>Figure 2-5  </a:t>
            </a:r>
            <a:r>
              <a:rPr lang="en-US" altLang="zh-CN" dirty="0"/>
              <a:t>Patch panel on rack</a:t>
            </a:r>
            <a:endParaRPr lang="zh-CN" altLang="en-US" dirty="0"/>
          </a:p>
        </p:txBody>
      </p:sp>
    </p:spTree>
    <p:extLst>
      <p:ext uri="{BB962C8B-B14F-4D97-AF65-F5344CB8AC3E}">
        <p14:creationId xmlns:p14="http://schemas.microsoft.com/office/powerpoint/2010/main" val="1977759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From the Demarc to a Workstation (6 of 11)</a:t>
            </a:r>
            <a:endParaRPr lang="zh-CN" altLang="en-US" dirty="0"/>
          </a:p>
        </p:txBody>
      </p:sp>
      <p:sp>
        <p:nvSpPr>
          <p:cNvPr id="3" name="Text Placeholder 2"/>
          <p:cNvSpPr>
            <a:spLocks noGrp="1"/>
          </p:cNvSpPr>
          <p:nvPr>
            <p:ph type="body" sz="quarter" idx="17"/>
          </p:nvPr>
        </p:nvSpPr>
        <p:spPr/>
        <p:txBody>
          <a:bodyPr>
            <a:normAutofit lnSpcReduction="10000"/>
          </a:bodyPr>
          <a:lstStyle/>
          <a:p>
            <a:r>
              <a:rPr lang="en-US" altLang="zh-CN" dirty="0"/>
              <a:t>Entrance Facility in Building A (continued):</a:t>
            </a:r>
          </a:p>
          <a:p>
            <a:pPr lvl="1"/>
            <a:r>
              <a:rPr lang="en-US" altLang="zh-CN" dirty="0"/>
              <a:t>VoIP telephone equipment – VoIP (Voice over IP) is the use of any network to carry voice signals using TCP/IP protocols</a:t>
            </a:r>
          </a:p>
          <a:p>
            <a:pPr lvl="1"/>
            <a:r>
              <a:rPr lang="en-US" altLang="zh-CN" dirty="0"/>
              <a:t>In one or more data rooms you might find the following:</a:t>
            </a:r>
          </a:p>
          <a:p>
            <a:pPr lvl="2"/>
            <a:r>
              <a:rPr lang="en-US" altLang="zh-CN" dirty="0"/>
              <a:t>VoIP gateway</a:t>
            </a:r>
          </a:p>
          <a:p>
            <a:pPr lvl="2"/>
            <a:r>
              <a:rPr lang="en-US" altLang="zh-CN" dirty="0"/>
              <a:t>VoIP PBX</a:t>
            </a:r>
          </a:p>
          <a:p>
            <a:pPr lvl="2"/>
            <a:r>
              <a:rPr lang="en-US" altLang="zh-CN" dirty="0"/>
              <a:t>VoIP endpoints</a:t>
            </a:r>
          </a:p>
          <a:p>
            <a:r>
              <a:rPr lang="en-US" altLang="zh-CN" dirty="0"/>
              <a:t>Data Room in Building B:</a:t>
            </a:r>
          </a:p>
          <a:p>
            <a:pPr lvl="1"/>
            <a:r>
              <a:rPr lang="en-US" altLang="zh-CN" dirty="0"/>
              <a:t>IDF (intermediate distribution frame) – provides an intermediate connection between the MDF and end-user equipment on each floor and in each building</a:t>
            </a:r>
          </a:p>
          <a:p>
            <a:r>
              <a:rPr lang="en-US" altLang="zh-CN" dirty="0"/>
              <a:t>Work Areas in All Three Buildings:</a:t>
            </a:r>
          </a:p>
          <a:p>
            <a:pPr lvl="1"/>
            <a:r>
              <a:rPr lang="en-US" altLang="zh-CN" dirty="0"/>
              <a:t>Work area – encompasses workstations, printers, and other network devices</a:t>
            </a:r>
          </a:p>
          <a:p>
            <a:pPr lvl="1"/>
            <a:r>
              <a:rPr lang="en-US" altLang="zh-CN" dirty="0"/>
              <a:t>Wall jacks – the ANSI/TIA standard calls for each wall jack to contain at least one voice and one data outlet</a:t>
            </a:r>
          </a:p>
          <a:p>
            <a:pPr lvl="1"/>
            <a:endParaRPr lang="zh-CN" altLang="en-US" dirty="0"/>
          </a:p>
        </p:txBody>
      </p:sp>
    </p:spTree>
    <p:extLst>
      <p:ext uri="{BB962C8B-B14F-4D97-AF65-F5344CB8AC3E}">
        <p14:creationId xmlns:p14="http://schemas.microsoft.com/office/powerpoint/2010/main" val="2329646099"/>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48fa25a7-52b6-4e1f-81c8-80356bf0725f">
      <UserInfo>
        <DisplayName/>
        <AccountId xsi:nil="true"/>
        <AccountType/>
      </UserInfo>
    </SharedWithUsers>
    <Status xmlns="0f302c04-584d-4df5-8948-8b6dd1f3c1a5">1. In development</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689A9510EA35640BFF9AA65172B1243" ma:contentTypeVersion="10" ma:contentTypeDescription="Create a new document." ma:contentTypeScope="" ma:versionID="320cf9d96ba60ad326f31ca465b90014">
  <xsd:schema xmlns:xsd="http://www.w3.org/2001/XMLSchema" xmlns:xs="http://www.w3.org/2001/XMLSchema" xmlns:p="http://schemas.microsoft.com/office/2006/metadata/properties" xmlns:ns2="0f302c04-584d-4df5-8948-8b6dd1f3c1a5" xmlns:ns3="48fa25a7-52b6-4e1f-81c8-80356bf0725f" targetNamespace="http://schemas.microsoft.com/office/2006/metadata/properties" ma:root="true" ma:fieldsID="b2b56c629f8f824a699d99d0a50051e2" ns2:_="" ns3:_="">
    <xsd:import namespace="0f302c04-584d-4df5-8948-8b6dd1f3c1a5"/>
    <xsd:import namespace="48fa25a7-52b6-4e1f-81c8-80356bf0725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KeyPoints" minOccurs="0"/>
                <xsd:element ref="ns2:MediaServiceKeyPoints"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02c04-584d-4df5-8948-8b6dd1f3c1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Status" ma:index="15" nillable="true" ma:displayName="Status" ma:default="1. In development" ma:format="Dropdown" ma:internalName="Status">
      <xsd:simpleType>
        <xsd:restriction base="dms:Choice">
          <xsd:enumeration value="1. In development"/>
          <xsd:enumeration value="2. COH complete"/>
          <xsd:enumeration value="3. Under LCoE Review"/>
          <xsd:enumeration value="4. Ingested into Atlas"/>
        </xsd:restriction>
      </xsd:simpleType>
    </xsd:element>
  </xsd:schema>
  <xsd:schema xmlns:xsd="http://www.w3.org/2001/XMLSchema" xmlns:xs="http://www.w3.org/2001/XMLSchema" xmlns:dms="http://schemas.microsoft.com/office/2006/documentManagement/types" xmlns:pc="http://schemas.microsoft.com/office/infopath/2007/PartnerControls" targetNamespace="48fa25a7-52b6-4e1f-81c8-80356bf0725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2CFAA7-E308-4DCB-89CD-C84C20E90241}">
  <ds:schemaRefs>
    <ds:schemaRef ds:uri="http://schemas.microsoft.com/sharepoint/v3/contenttype/forms"/>
  </ds:schemaRefs>
</ds:datastoreItem>
</file>

<file path=customXml/itemProps2.xml><?xml version="1.0" encoding="utf-8"?>
<ds:datastoreItem xmlns:ds="http://schemas.openxmlformats.org/officeDocument/2006/customXml" ds:itemID="{BA9BA192-EF86-48DF-982C-2C526A268392}">
  <ds:schemaRefs>
    <ds:schemaRef ds:uri="http://schemas.microsoft.com/office/infopath/2007/PartnerControls"/>
    <ds:schemaRef ds:uri="http://schemas.openxmlformats.org/package/2006/metadata/core-properties"/>
    <ds:schemaRef ds:uri="http://purl.org/dc/dcmitype/"/>
    <ds:schemaRef ds:uri="http://purl.org/dc/elements/1.1/"/>
    <ds:schemaRef ds:uri="http://schemas.microsoft.com/office/2006/documentManagement/types"/>
    <ds:schemaRef ds:uri="http://www.w3.org/XML/1998/namespace"/>
    <ds:schemaRef ds:uri="48fa25a7-52b6-4e1f-81c8-80356bf0725f"/>
    <ds:schemaRef ds:uri="0f302c04-584d-4df5-8948-8b6dd1f3c1a5"/>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385D83D5-733A-4FD2-B124-BEA55F840D9D}">
  <ds:schemaRefs>
    <ds:schemaRef ds:uri="0f302c04-584d-4df5-8948-8b6dd1f3c1a5"/>
    <ds:schemaRef ds:uri="48fa25a7-52b6-4e1f-81c8-80356bf0725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5345</TotalTime>
  <Words>2602</Words>
  <Application>Microsoft Office PowerPoint</Application>
  <PresentationFormat>Widescreen</PresentationFormat>
  <Paragraphs>252</Paragraphs>
  <Slides>43</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Arial</vt:lpstr>
      <vt:lpstr>Calibri</vt:lpstr>
      <vt:lpstr>Courier New</vt:lpstr>
      <vt:lpstr>Helvetica</vt:lpstr>
      <vt:lpstr>Open Sans</vt:lpstr>
      <vt:lpstr>Summer Font</vt:lpstr>
      <vt:lpstr>Office Theme</vt:lpstr>
      <vt:lpstr>Module 2: Infrastructure and Documentation </vt:lpstr>
      <vt:lpstr>Module Objectives</vt:lpstr>
      <vt:lpstr>Components of Structured Cabling</vt:lpstr>
      <vt:lpstr>From the Demarc to a Workstation (1 of 11)</vt:lpstr>
      <vt:lpstr>From the Demarc to a Workstation (2 of 11)</vt:lpstr>
      <vt:lpstr>From the Demarc to a Workstation (3 of 11)</vt:lpstr>
      <vt:lpstr>From the Demarc to a Workstation (4 of 11)</vt:lpstr>
      <vt:lpstr>From the Demarc to a Workstation (5 of 11)</vt:lpstr>
      <vt:lpstr>From the Demarc to a Workstation (6 of 11)</vt:lpstr>
      <vt:lpstr>From the Demarc to a Workstation (7 of 11)</vt:lpstr>
      <vt:lpstr>From the Demarc to a Workstation (8 of 11)</vt:lpstr>
      <vt:lpstr>From the Demarc to a Workstation (9 of 11)</vt:lpstr>
      <vt:lpstr>From the Demarc to a Workstation (10 of 11)</vt:lpstr>
      <vt:lpstr>From the Demarc to a Workstation (11 of 11)</vt:lpstr>
      <vt:lpstr>Cabling (1 of 5)</vt:lpstr>
      <vt:lpstr>Cabling (2 of 5)</vt:lpstr>
      <vt:lpstr>Cabling (3 of 5)</vt:lpstr>
      <vt:lpstr>Cabling (4 of 5)</vt:lpstr>
      <vt:lpstr>Cabling (5 of 5)</vt:lpstr>
      <vt:lpstr>Monitoring the Environment and Security</vt:lpstr>
      <vt:lpstr>Knowledge Check Activity 2-1 </vt:lpstr>
      <vt:lpstr>Knowledge Check Activity 2-1: Answer</vt:lpstr>
      <vt:lpstr>Network Documentation</vt:lpstr>
      <vt:lpstr>Network Diagrams (1 of 6)</vt:lpstr>
      <vt:lpstr>Network Diagrams (2 of 6)</vt:lpstr>
      <vt:lpstr>Network Diagrams (3 of 6)</vt:lpstr>
      <vt:lpstr>Network Diagrams (4 of 6)</vt:lpstr>
      <vt:lpstr>Network Diagrams (5 of 6)</vt:lpstr>
      <vt:lpstr>Network Diagrams (6 of 6)</vt:lpstr>
      <vt:lpstr>Operating Procedures</vt:lpstr>
      <vt:lpstr>Inventory Management</vt:lpstr>
      <vt:lpstr>Labeling and Naming Conventions (1 of 3)</vt:lpstr>
      <vt:lpstr>Labeling and Naming Conventions (2 of 3)</vt:lpstr>
      <vt:lpstr>Labeling and Naming Conventions (3 of 3)</vt:lpstr>
      <vt:lpstr>Business Documents (1 of 2)</vt:lpstr>
      <vt:lpstr>Business Documents (2 of 2)</vt:lpstr>
      <vt:lpstr>Knowledge Check Activity 2-2 </vt:lpstr>
      <vt:lpstr>Knowledge Check Activity 2-2: Answer</vt:lpstr>
      <vt:lpstr>Change Management</vt:lpstr>
      <vt:lpstr>Software and Hardware Changes (1 of 2)</vt:lpstr>
      <vt:lpstr>Software and Hardware Changes (2 of 2)</vt:lpstr>
      <vt:lpstr>Change Management Documentation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Constitutional Law</dc:title>
  <dc:creator>Onderdonk, Natalie</dc:creator>
  <cp:lastModifiedBy>Greenhouse, Brooke</cp:lastModifiedBy>
  <cp:revision>81</cp:revision>
  <dcterms:created xsi:type="dcterms:W3CDTF">2020-07-27T16:46:05Z</dcterms:created>
  <dcterms:modified xsi:type="dcterms:W3CDTF">2021-07-07T22:21:47Z</dcterms:modified>
</cp:coreProperties>
</file>